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59" r:id="rId3"/>
    <p:sldId id="262" r:id="rId4"/>
    <p:sldId id="266" r:id="rId5"/>
    <p:sldId id="268" r:id="rId6"/>
    <p:sldId id="274" r:id="rId7"/>
    <p:sldId id="278" r:id="rId8"/>
    <p:sldId id="279" r:id="rId9"/>
    <p:sldId id="280" r:id="rId10"/>
    <p:sldId id="281" r:id="rId11"/>
    <p:sldId id="283" r:id="rId12"/>
    <p:sldId id="284" r:id="rId13"/>
    <p:sldId id="285" r:id="rId14"/>
    <p:sldId id="286" r:id="rId15"/>
    <p:sldId id="287" r:id="rId16"/>
  </p:sldIdLst>
  <p:sldSz cx="9144000" cy="6858000" type="screen4x3"/>
  <p:notesSz cx="6858000" cy="9144000"/>
  <p:defaultTex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656" y="-1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EEE01C-DCB6-4D65-A2B1-C59A1DE795FD}" type="datetimeFigureOut">
              <a:rPr lang="" smtClean="0"/>
              <a:t>12/05/2020</a:t>
            </a:fld>
            <a:endParaRPr lang=""/>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9712CC-E3B1-414A-8B12-011196261566}" type="slidenum">
              <a:rPr lang="" smtClean="0"/>
              <a:t>‹#›</a:t>
            </a:fld>
            <a:endParaRPr lang=""/>
          </a:p>
        </p:txBody>
      </p:sp>
    </p:spTree>
    <p:extLst>
      <p:ext uri="{BB962C8B-B14F-4D97-AF65-F5344CB8AC3E}">
        <p14:creationId xmlns:p14="http://schemas.microsoft.com/office/powerpoint/2010/main" val="1692710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C1395F9-EEE0-4644-8755-62A62068CCD1}" type="slidenum">
              <a:rPr lang="ru-RU" smtClean="0"/>
              <a:t>1</a:t>
            </a:fld>
            <a:endParaRPr lang="ru-RU"/>
          </a:p>
        </p:txBody>
      </p:sp>
    </p:spTree>
    <p:extLst>
      <p:ext uri="{BB962C8B-B14F-4D97-AF65-F5344CB8AC3E}">
        <p14:creationId xmlns:p14="http://schemas.microsoft.com/office/powerpoint/2010/main" val="3330951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C1395F9-EEE0-4644-8755-62A62068CCD1}" type="slidenum">
              <a:rPr lang="ru-RU" smtClean="0"/>
              <a:t>2</a:t>
            </a:fld>
            <a:endParaRPr lang="ru-RU"/>
          </a:p>
        </p:txBody>
      </p:sp>
    </p:spTree>
    <p:extLst>
      <p:ext uri="{BB962C8B-B14F-4D97-AF65-F5344CB8AC3E}">
        <p14:creationId xmlns:p14="http://schemas.microsoft.com/office/powerpoint/2010/main" val="694817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BD9712CC-E3B1-414A-8B12-011196261566}" type="slidenum">
              <a:rPr lang="" smtClean="0"/>
              <a:t>3</a:t>
            </a:fld>
            <a:endParaRPr lang=""/>
          </a:p>
        </p:txBody>
      </p:sp>
    </p:spTree>
    <p:extLst>
      <p:ext uri="{BB962C8B-B14F-4D97-AF65-F5344CB8AC3E}">
        <p14:creationId xmlns:p14="http://schemas.microsoft.com/office/powerpoint/2010/main" val="882980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
          </a:p>
        </p:txBody>
      </p:sp>
      <p:sp>
        <p:nvSpPr>
          <p:cNvPr id="4" name="Дата 3"/>
          <p:cNvSpPr>
            <a:spLocks noGrp="1"/>
          </p:cNvSpPr>
          <p:nvPr>
            <p:ph type="dt" sz="half" idx="10"/>
          </p:nvPr>
        </p:nvSpPr>
        <p:spPr/>
        <p:txBody>
          <a:bodyPr/>
          <a:lstStyle/>
          <a:p>
            <a:fld id="{768F0092-9CC7-48AE-A05F-8E51FFC28188}" type="datetimeFigureOut">
              <a:rPr lang="" smtClean="0"/>
              <a:t>12/05/2020</a:t>
            </a:fld>
            <a:endParaRPr lang=""/>
          </a:p>
        </p:txBody>
      </p:sp>
      <p:sp>
        <p:nvSpPr>
          <p:cNvPr id="5" name="Нижний колонтитул 4"/>
          <p:cNvSpPr>
            <a:spLocks noGrp="1"/>
          </p:cNvSpPr>
          <p:nvPr>
            <p:ph type="ftr" sz="quarter" idx="11"/>
          </p:nvPr>
        </p:nvSpPr>
        <p:spPr/>
        <p:txBody>
          <a:bodyPr/>
          <a:lstStyle/>
          <a:p>
            <a:endParaRPr lang=""/>
          </a:p>
        </p:txBody>
      </p:sp>
      <p:sp>
        <p:nvSpPr>
          <p:cNvPr id="6" name="Номер слайда 5"/>
          <p:cNvSpPr>
            <a:spLocks noGrp="1"/>
          </p:cNvSpPr>
          <p:nvPr>
            <p:ph type="sldNum" sz="quarter" idx="12"/>
          </p:nvPr>
        </p:nvSpPr>
        <p:spPr/>
        <p:txBody>
          <a:bodyPr/>
          <a:lstStyle/>
          <a:p>
            <a:fld id="{501E19FB-D5A0-47E2-BD08-7A51E609F7B2}" type="slidenum">
              <a:rPr lang="" smtClean="0"/>
              <a:t>‹#›</a:t>
            </a:fld>
            <a:endParaRPr lang=""/>
          </a:p>
        </p:txBody>
      </p:sp>
    </p:spTree>
    <p:extLst>
      <p:ext uri="{BB962C8B-B14F-4D97-AF65-F5344CB8AC3E}">
        <p14:creationId xmlns:p14="http://schemas.microsoft.com/office/powerpoint/2010/main" val="4143299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
          </a:p>
        </p:txBody>
      </p:sp>
      <p:sp>
        <p:nvSpPr>
          <p:cNvPr id="4" name="Дата 3"/>
          <p:cNvSpPr>
            <a:spLocks noGrp="1"/>
          </p:cNvSpPr>
          <p:nvPr>
            <p:ph type="dt" sz="half" idx="10"/>
          </p:nvPr>
        </p:nvSpPr>
        <p:spPr/>
        <p:txBody>
          <a:bodyPr/>
          <a:lstStyle/>
          <a:p>
            <a:fld id="{768F0092-9CC7-48AE-A05F-8E51FFC28188}" type="datetimeFigureOut">
              <a:rPr lang="" smtClean="0"/>
              <a:t>12/05/2020</a:t>
            </a:fld>
            <a:endParaRPr lang=""/>
          </a:p>
        </p:txBody>
      </p:sp>
      <p:sp>
        <p:nvSpPr>
          <p:cNvPr id="5" name="Нижний колонтитул 4"/>
          <p:cNvSpPr>
            <a:spLocks noGrp="1"/>
          </p:cNvSpPr>
          <p:nvPr>
            <p:ph type="ftr" sz="quarter" idx="11"/>
          </p:nvPr>
        </p:nvSpPr>
        <p:spPr/>
        <p:txBody>
          <a:bodyPr/>
          <a:lstStyle/>
          <a:p>
            <a:endParaRPr lang=""/>
          </a:p>
        </p:txBody>
      </p:sp>
      <p:sp>
        <p:nvSpPr>
          <p:cNvPr id="6" name="Номер слайда 5"/>
          <p:cNvSpPr>
            <a:spLocks noGrp="1"/>
          </p:cNvSpPr>
          <p:nvPr>
            <p:ph type="sldNum" sz="quarter" idx="12"/>
          </p:nvPr>
        </p:nvSpPr>
        <p:spPr/>
        <p:txBody>
          <a:bodyPr/>
          <a:lstStyle/>
          <a:p>
            <a:fld id="{501E19FB-D5A0-47E2-BD08-7A51E609F7B2}" type="slidenum">
              <a:rPr lang="" smtClean="0"/>
              <a:t>‹#›</a:t>
            </a:fld>
            <a:endParaRPr lang=""/>
          </a:p>
        </p:txBody>
      </p:sp>
    </p:spTree>
    <p:extLst>
      <p:ext uri="{BB962C8B-B14F-4D97-AF65-F5344CB8AC3E}">
        <p14:creationId xmlns:p14="http://schemas.microsoft.com/office/powerpoint/2010/main" val="3897554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68F0092-9CC7-48AE-A05F-8E51FFC28188}" type="datetimeFigureOut">
              <a:rPr lang="" smtClean="0"/>
              <a:t>12/05/2020</a:t>
            </a:fld>
            <a:endParaRPr lang=""/>
          </a:p>
        </p:txBody>
      </p:sp>
      <p:sp>
        <p:nvSpPr>
          <p:cNvPr id="5" name="Нижний колонтитул 4"/>
          <p:cNvSpPr>
            <a:spLocks noGrp="1"/>
          </p:cNvSpPr>
          <p:nvPr>
            <p:ph type="ftr" sz="quarter" idx="11"/>
          </p:nvPr>
        </p:nvSpPr>
        <p:spPr/>
        <p:txBody>
          <a:bodyPr/>
          <a:lstStyle/>
          <a:p>
            <a:endParaRPr lang=""/>
          </a:p>
        </p:txBody>
      </p:sp>
      <p:sp>
        <p:nvSpPr>
          <p:cNvPr id="6" name="Номер слайда 5"/>
          <p:cNvSpPr>
            <a:spLocks noGrp="1"/>
          </p:cNvSpPr>
          <p:nvPr>
            <p:ph type="sldNum" sz="quarter" idx="12"/>
          </p:nvPr>
        </p:nvSpPr>
        <p:spPr/>
        <p:txBody>
          <a:bodyPr/>
          <a:lstStyle/>
          <a:p>
            <a:fld id="{501E19FB-D5A0-47E2-BD08-7A51E609F7B2}" type="slidenum">
              <a:rPr lang="" smtClean="0"/>
              <a:t>‹#›</a:t>
            </a:fld>
            <a:endParaRPr lang=""/>
          </a:p>
        </p:txBody>
      </p:sp>
    </p:spTree>
    <p:extLst>
      <p:ext uri="{BB962C8B-B14F-4D97-AF65-F5344CB8AC3E}">
        <p14:creationId xmlns:p14="http://schemas.microsoft.com/office/powerpoint/2010/main" val="917656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
          </a:p>
        </p:txBody>
      </p:sp>
      <p:sp>
        <p:nvSpPr>
          <p:cNvPr id="5" name="Дата 4"/>
          <p:cNvSpPr>
            <a:spLocks noGrp="1"/>
          </p:cNvSpPr>
          <p:nvPr>
            <p:ph type="dt" sz="half" idx="10"/>
          </p:nvPr>
        </p:nvSpPr>
        <p:spPr/>
        <p:txBody>
          <a:bodyPr/>
          <a:lstStyle/>
          <a:p>
            <a:fld id="{768F0092-9CC7-48AE-A05F-8E51FFC28188}" type="datetimeFigureOut">
              <a:rPr lang="" smtClean="0"/>
              <a:t>12/05/2020</a:t>
            </a:fld>
            <a:endParaRPr lang=""/>
          </a:p>
        </p:txBody>
      </p:sp>
      <p:sp>
        <p:nvSpPr>
          <p:cNvPr id="6" name="Нижний колонтитул 5"/>
          <p:cNvSpPr>
            <a:spLocks noGrp="1"/>
          </p:cNvSpPr>
          <p:nvPr>
            <p:ph type="ftr" sz="quarter" idx="11"/>
          </p:nvPr>
        </p:nvSpPr>
        <p:spPr/>
        <p:txBody>
          <a:bodyPr/>
          <a:lstStyle/>
          <a:p>
            <a:endParaRPr lang=""/>
          </a:p>
        </p:txBody>
      </p:sp>
      <p:sp>
        <p:nvSpPr>
          <p:cNvPr id="7" name="Номер слайда 6"/>
          <p:cNvSpPr>
            <a:spLocks noGrp="1"/>
          </p:cNvSpPr>
          <p:nvPr>
            <p:ph type="sldNum" sz="quarter" idx="12"/>
          </p:nvPr>
        </p:nvSpPr>
        <p:spPr/>
        <p:txBody>
          <a:bodyPr/>
          <a:lstStyle/>
          <a:p>
            <a:fld id="{501E19FB-D5A0-47E2-BD08-7A51E609F7B2}" type="slidenum">
              <a:rPr lang="" smtClean="0"/>
              <a:t>‹#›</a:t>
            </a:fld>
            <a:endParaRPr lang=""/>
          </a:p>
        </p:txBody>
      </p:sp>
    </p:spTree>
    <p:extLst>
      <p:ext uri="{BB962C8B-B14F-4D97-AF65-F5344CB8AC3E}">
        <p14:creationId xmlns:p14="http://schemas.microsoft.com/office/powerpoint/2010/main" val="1055396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
          </a:p>
        </p:txBody>
      </p:sp>
      <p:sp>
        <p:nvSpPr>
          <p:cNvPr id="7" name="Дата 6"/>
          <p:cNvSpPr>
            <a:spLocks noGrp="1"/>
          </p:cNvSpPr>
          <p:nvPr>
            <p:ph type="dt" sz="half" idx="10"/>
          </p:nvPr>
        </p:nvSpPr>
        <p:spPr/>
        <p:txBody>
          <a:bodyPr/>
          <a:lstStyle/>
          <a:p>
            <a:fld id="{768F0092-9CC7-48AE-A05F-8E51FFC28188}" type="datetimeFigureOut">
              <a:rPr lang="" smtClean="0"/>
              <a:t>12/05/2020</a:t>
            </a:fld>
            <a:endParaRPr lang=""/>
          </a:p>
        </p:txBody>
      </p:sp>
      <p:sp>
        <p:nvSpPr>
          <p:cNvPr id="8" name="Нижний колонтитул 7"/>
          <p:cNvSpPr>
            <a:spLocks noGrp="1"/>
          </p:cNvSpPr>
          <p:nvPr>
            <p:ph type="ftr" sz="quarter" idx="11"/>
          </p:nvPr>
        </p:nvSpPr>
        <p:spPr/>
        <p:txBody>
          <a:bodyPr/>
          <a:lstStyle/>
          <a:p>
            <a:endParaRPr lang=""/>
          </a:p>
        </p:txBody>
      </p:sp>
      <p:sp>
        <p:nvSpPr>
          <p:cNvPr id="9" name="Номер слайда 8"/>
          <p:cNvSpPr>
            <a:spLocks noGrp="1"/>
          </p:cNvSpPr>
          <p:nvPr>
            <p:ph type="sldNum" sz="quarter" idx="12"/>
          </p:nvPr>
        </p:nvSpPr>
        <p:spPr/>
        <p:txBody>
          <a:bodyPr/>
          <a:lstStyle/>
          <a:p>
            <a:fld id="{501E19FB-D5A0-47E2-BD08-7A51E609F7B2}" type="slidenum">
              <a:rPr lang="" smtClean="0"/>
              <a:t>‹#›</a:t>
            </a:fld>
            <a:endParaRPr lang=""/>
          </a:p>
        </p:txBody>
      </p:sp>
    </p:spTree>
    <p:extLst>
      <p:ext uri="{BB962C8B-B14F-4D97-AF65-F5344CB8AC3E}">
        <p14:creationId xmlns:p14="http://schemas.microsoft.com/office/powerpoint/2010/main" val="1620727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
          </a:p>
        </p:txBody>
      </p:sp>
      <p:sp>
        <p:nvSpPr>
          <p:cNvPr id="3" name="Дата 2"/>
          <p:cNvSpPr>
            <a:spLocks noGrp="1"/>
          </p:cNvSpPr>
          <p:nvPr>
            <p:ph type="dt" sz="half" idx="10"/>
          </p:nvPr>
        </p:nvSpPr>
        <p:spPr/>
        <p:txBody>
          <a:bodyPr/>
          <a:lstStyle/>
          <a:p>
            <a:fld id="{768F0092-9CC7-48AE-A05F-8E51FFC28188}" type="datetimeFigureOut">
              <a:rPr lang="" smtClean="0"/>
              <a:t>12/05/2020</a:t>
            </a:fld>
            <a:endParaRPr lang=""/>
          </a:p>
        </p:txBody>
      </p:sp>
      <p:sp>
        <p:nvSpPr>
          <p:cNvPr id="4" name="Нижний колонтитул 3"/>
          <p:cNvSpPr>
            <a:spLocks noGrp="1"/>
          </p:cNvSpPr>
          <p:nvPr>
            <p:ph type="ftr" sz="quarter" idx="11"/>
          </p:nvPr>
        </p:nvSpPr>
        <p:spPr/>
        <p:txBody>
          <a:bodyPr/>
          <a:lstStyle/>
          <a:p>
            <a:endParaRPr lang=""/>
          </a:p>
        </p:txBody>
      </p:sp>
      <p:sp>
        <p:nvSpPr>
          <p:cNvPr id="5" name="Номер слайда 4"/>
          <p:cNvSpPr>
            <a:spLocks noGrp="1"/>
          </p:cNvSpPr>
          <p:nvPr>
            <p:ph type="sldNum" sz="quarter" idx="12"/>
          </p:nvPr>
        </p:nvSpPr>
        <p:spPr/>
        <p:txBody>
          <a:bodyPr/>
          <a:lstStyle/>
          <a:p>
            <a:fld id="{501E19FB-D5A0-47E2-BD08-7A51E609F7B2}" type="slidenum">
              <a:rPr lang="" smtClean="0"/>
              <a:t>‹#›</a:t>
            </a:fld>
            <a:endParaRPr lang=""/>
          </a:p>
        </p:txBody>
      </p:sp>
    </p:spTree>
    <p:extLst>
      <p:ext uri="{BB962C8B-B14F-4D97-AF65-F5344CB8AC3E}">
        <p14:creationId xmlns:p14="http://schemas.microsoft.com/office/powerpoint/2010/main" val="2466414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68F0092-9CC7-48AE-A05F-8E51FFC28188}" type="datetimeFigureOut">
              <a:rPr lang="" smtClean="0"/>
              <a:t>12/05/2020</a:t>
            </a:fld>
            <a:endParaRPr lang=""/>
          </a:p>
        </p:txBody>
      </p:sp>
      <p:sp>
        <p:nvSpPr>
          <p:cNvPr id="3" name="Нижний колонтитул 2"/>
          <p:cNvSpPr>
            <a:spLocks noGrp="1"/>
          </p:cNvSpPr>
          <p:nvPr>
            <p:ph type="ftr" sz="quarter" idx="11"/>
          </p:nvPr>
        </p:nvSpPr>
        <p:spPr/>
        <p:txBody>
          <a:bodyPr/>
          <a:lstStyle/>
          <a:p>
            <a:endParaRPr lang=""/>
          </a:p>
        </p:txBody>
      </p:sp>
      <p:sp>
        <p:nvSpPr>
          <p:cNvPr id="4" name="Номер слайда 3"/>
          <p:cNvSpPr>
            <a:spLocks noGrp="1"/>
          </p:cNvSpPr>
          <p:nvPr>
            <p:ph type="sldNum" sz="quarter" idx="12"/>
          </p:nvPr>
        </p:nvSpPr>
        <p:spPr/>
        <p:txBody>
          <a:bodyPr/>
          <a:lstStyle/>
          <a:p>
            <a:fld id="{501E19FB-D5A0-47E2-BD08-7A51E609F7B2}" type="slidenum">
              <a:rPr lang="" smtClean="0"/>
              <a:t>‹#›</a:t>
            </a:fld>
            <a:endParaRPr lang=""/>
          </a:p>
        </p:txBody>
      </p:sp>
    </p:spTree>
    <p:extLst>
      <p:ext uri="{BB962C8B-B14F-4D97-AF65-F5344CB8AC3E}">
        <p14:creationId xmlns:p14="http://schemas.microsoft.com/office/powerpoint/2010/main" val="2258482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68F0092-9CC7-48AE-A05F-8E51FFC28188}" type="datetimeFigureOut">
              <a:rPr lang="" smtClean="0"/>
              <a:t>12/05/2020</a:t>
            </a:fld>
            <a:endParaRPr lang=""/>
          </a:p>
        </p:txBody>
      </p:sp>
      <p:sp>
        <p:nvSpPr>
          <p:cNvPr id="6" name="Нижний колонтитул 5"/>
          <p:cNvSpPr>
            <a:spLocks noGrp="1"/>
          </p:cNvSpPr>
          <p:nvPr>
            <p:ph type="ftr" sz="quarter" idx="11"/>
          </p:nvPr>
        </p:nvSpPr>
        <p:spPr/>
        <p:txBody>
          <a:bodyPr/>
          <a:lstStyle/>
          <a:p>
            <a:endParaRPr lang=""/>
          </a:p>
        </p:txBody>
      </p:sp>
      <p:sp>
        <p:nvSpPr>
          <p:cNvPr id="7" name="Номер слайда 6"/>
          <p:cNvSpPr>
            <a:spLocks noGrp="1"/>
          </p:cNvSpPr>
          <p:nvPr>
            <p:ph type="sldNum" sz="quarter" idx="12"/>
          </p:nvPr>
        </p:nvSpPr>
        <p:spPr/>
        <p:txBody>
          <a:bodyPr/>
          <a:lstStyle/>
          <a:p>
            <a:fld id="{501E19FB-D5A0-47E2-BD08-7A51E609F7B2}" type="slidenum">
              <a:rPr lang="" smtClean="0"/>
              <a:t>‹#›</a:t>
            </a:fld>
            <a:endParaRPr lang=""/>
          </a:p>
        </p:txBody>
      </p:sp>
    </p:spTree>
    <p:extLst>
      <p:ext uri="{BB962C8B-B14F-4D97-AF65-F5344CB8AC3E}">
        <p14:creationId xmlns:p14="http://schemas.microsoft.com/office/powerpoint/2010/main" val="3756111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68F0092-9CC7-48AE-A05F-8E51FFC28188}" type="datetimeFigureOut">
              <a:rPr lang="" smtClean="0"/>
              <a:t>12/05/2020</a:t>
            </a:fld>
            <a:endParaRPr lang=""/>
          </a:p>
        </p:txBody>
      </p:sp>
      <p:sp>
        <p:nvSpPr>
          <p:cNvPr id="6" name="Нижний колонтитул 5"/>
          <p:cNvSpPr>
            <a:spLocks noGrp="1"/>
          </p:cNvSpPr>
          <p:nvPr>
            <p:ph type="ftr" sz="quarter" idx="11"/>
          </p:nvPr>
        </p:nvSpPr>
        <p:spPr/>
        <p:txBody>
          <a:bodyPr/>
          <a:lstStyle/>
          <a:p>
            <a:endParaRPr lang=""/>
          </a:p>
        </p:txBody>
      </p:sp>
      <p:sp>
        <p:nvSpPr>
          <p:cNvPr id="7" name="Номер слайда 6"/>
          <p:cNvSpPr>
            <a:spLocks noGrp="1"/>
          </p:cNvSpPr>
          <p:nvPr>
            <p:ph type="sldNum" sz="quarter" idx="12"/>
          </p:nvPr>
        </p:nvSpPr>
        <p:spPr/>
        <p:txBody>
          <a:bodyPr/>
          <a:lstStyle/>
          <a:p>
            <a:fld id="{501E19FB-D5A0-47E2-BD08-7A51E609F7B2}" type="slidenum">
              <a:rPr lang="" smtClean="0"/>
              <a:t>‹#›</a:t>
            </a:fld>
            <a:endParaRPr lang=""/>
          </a:p>
        </p:txBody>
      </p:sp>
    </p:spTree>
    <p:extLst>
      <p:ext uri="{BB962C8B-B14F-4D97-AF65-F5344CB8AC3E}">
        <p14:creationId xmlns:p14="http://schemas.microsoft.com/office/powerpoint/2010/main" val="383117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
          </a:p>
        </p:txBody>
      </p:sp>
      <p:sp>
        <p:nvSpPr>
          <p:cNvPr id="4" name="Дата 3"/>
          <p:cNvSpPr>
            <a:spLocks noGrp="1"/>
          </p:cNvSpPr>
          <p:nvPr>
            <p:ph type="dt" sz="half" idx="10"/>
          </p:nvPr>
        </p:nvSpPr>
        <p:spPr/>
        <p:txBody>
          <a:bodyPr/>
          <a:lstStyle/>
          <a:p>
            <a:fld id="{768F0092-9CC7-48AE-A05F-8E51FFC28188}" type="datetimeFigureOut">
              <a:rPr lang="" smtClean="0"/>
              <a:t>12/05/2020</a:t>
            </a:fld>
            <a:endParaRPr lang=""/>
          </a:p>
        </p:txBody>
      </p:sp>
      <p:sp>
        <p:nvSpPr>
          <p:cNvPr id="5" name="Нижний колонтитул 4"/>
          <p:cNvSpPr>
            <a:spLocks noGrp="1"/>
          </p:cNvSpPr>
          <p:nvPr>
            <p:ph type="ftr" sz="quarter" idx="11"/>
          </p:nvPr>
        </p:nvSpPr>
        <p:spPr/>
        <p:txBody>
          <a:bodyPr/>
          <a:lstStyle/>
          <a:p>
            <a:endParaRPr lang=""/>
          </a:p>
        </p:txBody>
      </p:sp>
      <p:sp>
        <p:nvSpPr>
          <p:cNvPr id="6" name="Номер слайда 5"/>
          <p:cNvSpPr>
            <a:spLocks noGrp="1"/>
          </p:cNvSpPr>
          <p:nvPr>
            <p:ph type="sldNum" sz="quarter" idx="12"/>
          </p:nvPr>
        </p:nvSpPr>
        <p:spPr/>
        <p:txBody>
          <a:bodyPr/>
          <a:lstStyle/>
          <a:p>
            <a:fld id="{501E19FB-D5A0-47E2-BD08-7A51E609F7B2}" type="slidenum">
              <a:rPr lang="" smtClean="0"/>
              <a:t>‹#›</a:t>
            </a:fld>
            <a:endParaRPr lang=""/>
          </a:p>
        </p:txBody>
      </p:sp>
    </p:spTree>
    <p:extLst>
      <p:ext uri="{BB962C8B-B14F-4D97-AF65-F5344CB8AC3E}">
        <p14:creationId xmlns:p14="http://schemas.microsoft.com/office/powerpoint/2010/main" val="2580334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
          </a:p>
        </p:txBody>
      </p:sp>
      <p:sp>
        <p:nvSpPr>
          <p:cNvPr id="4" name="Дата 3"/>
          <p:cNvSpPr>
            <a:spLocks noGrp="1"/>
          </p:cNvSpPr>
          <p:nvPr>
            <p:ph type="dt" sz="half" idx="10"/>
          </p:nvPr>
        </p:nvSpPr>
        <p:spPr/>
        <p:txBody>
          <a:bodyPr/>
          <a:lstStyle/>
          <a:p>
            <a:fld id="{768F0092-9CC7-48AE-A05F-8E51FFC28188}" type="datetimeFigureOut">
              <a:rPr lang="" smtClean="0"/>
              <a:t>12/05/2020</a:t>
            </a:fld>
            <a:endParaRPr lang=""/>
          </a:p>
        </p:txBody>
      </p:sp>
      <p:sp>
        <p:nvSpPr>
          <p:cNvPr id="5" name="Нижний колонтитул 4"/>
          <p:cNvSpPr>
            <a:spLocks noGrp="1"/>
          </p:cNvSpPr>
          <p:nvPr>
            <p:ph type="ftr" sz="quarter" idx="11"/>
          </p:nvPr>
        </p:nvSpPr>
        <p:spPr/>
        <p:txBody>
          <a:bodyPr/>
          <a:lstStyle/>
          <a:p>
            <a:endParaRPr lang=""/>
          </a:p>
        </p:txBody>
      </p:sp>
      <p:sp>
        <p:nvSpPr>
          <p:cNvPr id="6" name="Номер слайда 5"/>
          <p:cNvSpPr>
            <a:spLocks noGrp="1"/>
          </p:cNvSpPr>
          <p:nvPr>
            <p:ph type="sldNum" sz="quarter" idx="12"/>
          </p:nvPr>
        </p:nvSpPr>
        <p:spPr/>
        <p:txBody>
          <a:bodyPr/>
          <a:lstStyle/>
          <a:p>
            <a:fld id="{501E19FB-D5A0-47E2-BD08-7A51E609F7B2}" type="slidenum">
              <a:rPr lang="" smtClean="0"/>
              <a:t>‹#›</a:t>
            </a:fld>
            <a:endParaRPr lang=""/>
          </a:p>
        </p:txBody>
      </p:sp>
    </p:spTree>
    <p:extLst>
      <p:ext uri="{BB962C8B-B14F-4D97-AF65-F5344CB8AC3E}">
        <p14:creationId xmlns:p14="http://schemas.microsoft.com/office/powerpoint/2010/main" val="14361046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12/5/2020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1801043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8F0092-9CC7-48AE-A05F-8E51FFC28188}" type="datetimeFigureOut">
              <a:rPr lang="" smtClean="0"/>
              <a:t>12/05/2020</a:t>
            </a:fld>
            <a:endParaRPr lang=""/>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1E19FB-D5A0-47E2-BD08-7A51E609F7B2}" type="slidenum">
              <a:rPr lang="" smtClean="0"/>
              <a:t>‹#›</a:t>
            </a:fld>
            <a:endParaRPr lang=""/>
          </a:p>
        </p:txBody>
      </p:sp>
    </p:spTree>
    <p:extLst>
      <p:ext uri="{BB962C8B-B14F-4D97-AF65-F5344CB8AC3E}">
        <p14:creationId xmlns:p14="http://schemas.microsoft.com/office/powerpoint/2010/main" val="30033873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Прямоугольник 4"/>
          <p:cNvSpPr>
            <a:spLocks noChangeArrowheads="1"/>
          </p:cNvSpPr>
          <p:nvPr/>
        </p:nvSpPr>
        <p:spPr bwMode="auto">
          <a:xfrm>
            <a:off x="2256219" y="3586084"/>
            <a:ext cx="51378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fontAlgn="base" hangingPunct="1">
              <a:spcBef>
                <a:spcPct val="0"/>
              </a:spcBef>
              <a:spcAft>
                <a:spcPct val="0"/>
              </a:spcAft>
            </a:pPr>
            <a:r>
              <a:rPr lang="ru-RU" sz="2400" dirty="0" smtClean="0">
                <a:solidFill>
                  <a:schemeClr val="tx2"/>
                </a:solidFill>
                <a:latin typeface="Arial" panose="020B0604020202020204" pitchFamily="34" charset="0"/>
                <a:cs typeface="Arial" panose="020B0604020202020204" pitchFamily="34" charset="0"/>
              </a:rPr>
              <a:t>«</a:t>
            </a:r>
            <a:r>
              <a:rPr lang="kk-KZ" sz="2400" b="1" dirty="0" smtClean="0">
                <a:solidFill>
                  <a:schemeClr val="tx2"/>
                </a:solidFill>
                <a:latin typeface="Arial" panose="020B0604020202020204" pitchFamily="34" charset="0"/>
                <a:cs typeface="Arial" panose="020B0604020202020204" pitchFamily="34" charset="0"/>
              </a:rPr>
              <a:t>Түсті металдар және оның қорытпалары</a:t>
            </a:r>
            <a:r>
              <a:rPr lang="ru-RU" sz="2400" dirty="0" smtClean="0">
                <a:solidFill>
                  <a:schemeClr val="tx2"/>
                </a:solidFill>
                <a:latin typeface="Arial" panose="020B0604020202020204" pitchFamily="34" charset="0"/>
                <a:cs typeface="Arial" panose="020B0604020202020204" pitchFamily="34" charset="0"/>
              </a:rPr>
              <a:t>»</a:t>
            </a:r>
            <a:endParaRPr lang="ru-RU" altLang="ru-RU" sz="2400" dirty="0" smtClean="0">
              <a:solidFill>
                <a:schemeClr val="tx2"/>
              </a:solidFill>
              <a:latin typeface="Arial" panose="020B0604020202020204" pitchFamily="34" charset="0"/>
              <a:cs typeface="Arial" panose="020B0604020202020204" pitchFamily="34" charset="0"/>
            </a:endParaRPr>
          </a:p>
        </p:txBody>
      </p:sp>
      <p:pic>
        <p:nvPicPr>
          <p:cNvPr id="42" name="Рисунок 41"/>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403647" y="755615"/>
            <a:ext cx="1089055" cy="1027352"/>
          </a:xfrm>
          <a:prstGeom prst="rect">
            <a:avLst/>
          </a:prstGeom>
        </p:spPr>
      </p:pic>
      <p:sp>
        <p:nvSpPr>
          <p:cNvPr id="10" name="object 63"/>
          <p:cNvSpPr txBox="1"/>
          <p:nvPr/>
        </p:nvSpPr>
        <p:spPr>
          <a:xfrm>
            <a:off x="2682340" y="991651"/>
            <a:ext cx="5202027" cy="492443"/>
          </a:xfrm>
          <a:prstGeom prst="rect">
            <a:avLst/>
          </a:prstGeom>
        </p:spPr>
        <p:txBody>
          <a:bodyPr vert="horz" wrap="square" lIns="0" tIns="0" rIns="0" bIns="0" rtlCol="0">
            <a:spAutoFit/>
          </a:bodyPr>
          <a:lstStyle/>
          <a:p>
            <a:pPr marL="662078" algn="r"/>
            <a:r>
              <a:rPr lang="kk-KZ" sz="1600" b="1" spc="-13" dirty="0" smtClean="0">
                <a:solidFill>
                  <a:srgbClr val="375F92"/>
                </a:solidFill>
                <a:latin typeface="Times New Roman" panose="02020603050405020304" pitchFamily="18" charset="0"/>
                <a:cs typeface="Times New Roman" panose="02020603050405020304" pitchFamily="18" charset="0"/>
              </a:rPr>
              <a:t>Д.Серікбаев атындағы Шығыс Қазақстан Техникалық Университеті</a:t>
            </a:r>
            <a:endParaRPr lang="en-US" sz="1600" b="1" spc="-13" dirty="0">
              <a:solidFill>
                <a:srgbClr val="375F9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5090514"/>
      </p:ext>
    </p:extLst>
  </p:cSld>
  <p:clrMapOvr>
    <a:masterClrMapping/>
  </p:clrMapOvr>
  <mc:AlternateContent xmlns:mc="http://schemas.openxmlformats.org/markup-compatibility/2006" xmlns:p14="http://schemas.microsoft.com/office/powerpoint/2010/main">
    <mc:Choice Requires="p14">
      <p:transition spd="slow" p14:dur="2000" advTm="22498"/>
    </mc:Choice>
    <mc:Fallback xmlns="">
      <p:transition spd="slow" advTm="22498"/>
    </mc:Fallback>
  </mc:AlternateContent>
  <p:timing>
    <p:tnLst>
      <p:par>
        <p:cTn id="1" dur="indefinite" restart="never" nodeType="tmRoot"/>
      </p:par>
    </p:tnLst>
  </p:timing>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5"/>
          <p:cNvSpPr/>
          <p:nvPr/>
        </p:nvSpPr>
        <p:spPr>
          <a:xfrm>
            <a:off x="86658" y="862405"/>
            <a:ext cx="8961808" cy="359772"/>
          </a:xfrm>
          <a:prstGeom prst="hexagon">
            <a:avLst/>
          </a:prstGeom>
          <a:blipFill>
            <a:blip r:embed="rId3" cstate="print"/>
            <a:stretch>
              <a:fillRect/>
            </a:stretch>
          </a:blipFill>
        </p:spPr>
        <p:txBody>
          <a:bodyPr wrap="square" lIns="0" tIns="0" rIns="0" bIns="0" rtlCol="0"/>
          <a:lstStyle/>
          <a:p>
            <a:endParaRPr sz="1803">
              <a:solidFill>
                <a:srgbClr val="7030A0"/>
              </a:solidFill>
            </a:endParaRPr>
          </a:p>
        </p:txBody>
      </p:sp>
      <p:sp>
        <p:nvSpPr>
          <p:cNvPr id="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10" name="object 87"/>
          <p:cNvSpPr txBox="1"/>
          <p:nvPr/>
        </p:nvSpPr>
        <p:spPr>
          <a:xfrm>
            <a:off x="86658" y="896616"/>
            <a:ext cx="9363456" cy="308418"/>
          </a:xfrm>
          <a:prstGeom prst="rect">
            <a:avLst/>
          </a:prstGeom>
          <a:noFill/>
        </p:spPr>
        <p:txBody>
          <a:bodyPr vert="horz" wrap="square" lIns="0" tIns="0" rIns="0" bIns="0" rtlCol="0">
            <a:spAutoFit/>
          </a:bodyPr>
          <a:lstStyle/>
          <a:p>
            <a:pPr marR="6362" algn="ctr"/>
            <a:r>
              <a:rPr lang="ru-RU" sz="2004" b="1" spc="-15" dirty="0" smtClean="0">
                <a:solidFill>
                  <a:srgbClr val="375F92"/>
                </a:solidFill>
                <a:latin typeface="Times New Roman" panose="02020603050405020304" pitchFamily="18" charset="0"/>
                <a:cs typeface="Times New Roman" panose="02020603050405020304" pitchFamily="18" charset="0"/>
              </a:rPr>
              <a:t>КІРІСПЕ</a:t>
            </a:r>
            <a:endParaRPr lang="ru-RU" sz="2004" b="1" spc="-15" dirty="0">
              <a:solidFill>
                <a:srgbClr val="375F92"/>
              </a:solidFill>
              <a:latin typeface="Times New Roman" panose="02020603050405020304" pitchFamily="18" charset="0"/>
              <a:cs typeface="Times New Roman" panose="02020603050405020304" pitchFamily="18" charset="0"/>
            </a:endParaRPr>
          </a:p>
        </p:txBody>
      </p:sp>
      <p:sp>
        <p:nvSpPr>
          <p:cNvPr id="4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39" name="object 63"/>
          <p:cNvSpPr txBox="1"/>
          <p:nvPr/>
        </p:nvSpPr>
        <p:spPr>
          <a:xfrm>
            <a:off x="7991301" y="6494970"/>
            <a:ext cx="921873" cy="276999"/>
          </a:xfrm>
          <a:prstGeom prst="rect">
            <a:avLst/>
          </a:prstGeom>
        </p:spPr>
        <p:txBody>
          <a:bodyPr vert="horz" wrap="square" lIns="0" tIns="0" rIns="0" bIns="0" rtlCol="0">
            <a:spAutoFit/>
          </a:bodyPr>
          <a:lstStyle/>
          <a:p>
            <a:pPr marL="662078" algn="r"/>
            <a:r>
              <a:rPr lang="en-US" b="1" dirty="0" smtClean="0">
                <a:solidFill>
                  <a:schemeClr val="tx2"/>
                </a:solidFill>
                <a:latin typeface="Arial" panose="020B0604020202020204" pitchFamily="34" charset="0"/>
                <a:cs typeface="Arial" panose="020B0604020202020204" pitchFamily="34" charset="0"/>
              </a:rPr>
              <a:t>2</a:t>
            </a:r>
            <a:endParaRPr b="1" dirty="0">
              <a:solidFill>
                <a:schemeClr val="tx2"/>
              </a:solidFill>
              <a:latin typeface="Arial" panose="020B0604020202020204" pitchFamily="34" charset="0"/>
              <a:cs typeface="Arial" panose="020B0604020202020204" pitchFamily="34" charset="0"/>
            </a:endParaRPr>
          </a:p>
        </p:txBody>
      </p:sp>
      <p:pic>
        <p:nvPicPr>
          <p:cNvPr id="46" name="Рисунок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528" y="66298"/>
            <a:ext cx="709278" cy="669092"/>
          </a:xfrm>
          <a:prstGeom prst="rect">
            <a:avLst/>
          </a:prstGeom>
        </p:spPr>
      </p:pic>
      <p:sp>
        <p:nvSpPr>
          <p:cNvPr id="41" name="Подзаголовок 1"/>
          <p:cNvSpPr txBox="1">
            <a:spLocks/>
          </p:cNvSpPr>
          <p:nvPr/>
        </p:nvSpPr>
        <p:spPr>
          <a:xfrm>
            <a:off x="5076056" y="1934834"/>
            <a:ext cx="3543148" cy="1350150"/>
          </a:xfrm>
          <a:prstGeom prst="rect">
            <a:avLst/>
          </a:prstGeom>
        </p:spPr>
        <p:txBody>
          <a:bodyPr>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0" algn="just">
              <a:buNone/>
            </a:pPr>
            <a:r>
              <a:rPr lang="ru-RU" sz="2900" dirty="0" err="1" smtClean="0">
                <a:latin typeface="Times New Roman" panose="02020603050405020304" pitchFamily="18" charset="0"/>
                <a:cs typeface="Times New Roman" panose="02020603050405020304" pitchFamily="18" charset="0"/>
              </a:rPr>
              <a:t>Қазіргі</a:t>
            </a:r>
            <a:r>
              <a:rPr lang="ru-RU" sz="2900" dirty="0" smtClean="0">
                <a:latin typeface="Times New Roman" panose="02020603050405020304" pitchFamily="18" charset="0"/>
                <a:cs typeface="Times New Roman" panose="02020603050405020304" pitchFamily="18" charset="0"/>
              </a:rPr>
              <a:t> </a:t>
            </a:r>
            <a:r>
              <a:rPr lang="ru-RU" sz="2900" dirty="0" err="1" smtClean="0">
                <a:latin typeface="Times New Roman" panose="02020603050405020304" pitchFamily="18" charset="0"/>
                <a:cs typeface="Times New Roman" panose="02020603050405020304" pitchFamily="18" charset="0"/>
              </a:rPr>
              <a:t>кезде</a:t>
            </a:r>
            <a:r>
              <a:rPr lang="ru-RU" sz="2900" dirty="0" smtClean="0">
                <a:latin typeface="Times New Roman" panose="02020603050405020304" pitchFamily="18" charset="0"/>
                <a:cs typeface="Times New Roman" panose="02020603050405020304" pitchFamily="18" charset="0"/>
              </a:rPr>
              <a:t> </a:t>
            </a:r>
            <a:r>
              <a:rPr lang="ru-RU" sz="2900" dirty="0" err="1" smtClean="0">
                <a:latin typeface="Times New Roman" panose="02020603050405020304" pitchFamily="18" charset="0"/>
                <a:cs typeface="Times New Roman" panose="02020603050405020304" pitchFamily="18" charset="0"/>
              </a:rPr>
              <a:t>металлургияда</a:t>
            </a:r>
            <a:r>
              <a:rPr lang="ru-RU" sz="2900" dirty="0" smtClean="0">
                <a:latin typeface="Times New Roman" panose="02020603050405020304" pitchFamily="18" charset="0"/>
                <a:cs typeface="Times New Roman" panose="02020603050405020304" pitchFamily="18" charset="0"/>
              </a:rPr>
              <a:t> 60 –там </a:t>
            </a:r>
            <a:r>
              <a:rPr lang="ru-RU" sz="2900" dirty="0" err="1" smtClean="0">
                <a:latin typeface="Times New Roman" panose="02020603050405020304" pitchFamily="18" charset="0"/>
                <a:cs typeface="Times New Roman" panose="02020603050405020304" pitchFamily="18" charset="0"/>
              </a:rPr>
              <a:t>жоғары</a:t>
            </a:r>
            <a:r>
              <a:rPr lang="ru-RU" sz="2900" dirty="0" smtClean="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қорытпалары</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кездеседі</a:t>
            </a:r>
            <a:r>
              <a:rPr lang="ru-RU" sz="2900" dirty="0">
                <a:latin typeface="Times New Roman" panose="02020603050405020304" pitchFamily="18" charset="0"/>
                <a:cs typeface="Times New Roman" panose="02020603050405020304" pitchFamily="18" charset="0"/>
              </a:rPr>
              <a:t>.</a:t>
            </a:r>
          </a:p>
          <a:p>
            <a:pPr indent="0" algn="just">
              <a:buNone/>
            </a:pPr>
            <a:r>
              <a:rPr lang="ru-RU" sz="2900" dirty="0" err="1" smtClean="0">
                <a:latin typeface="Times New Roman" panose="02020603050405020304" pitchFamily="18" charset="0"/>
                <a:cs typeface="Times New Roman" panose="02020603050405020304" pitchFamily="18" charset="0"/>
              </a:rPr>
              <a:t>металдар</a:t>
            </a:r>
            <a:r>
              <a:rPr lang="ru-RU" sz="2900" dirty="0" smtClean="0">
                <a:latin typeface="Times New Roman" panose="02020603050405020304" pitchFamily="18" charset="0"/>
                <a:cs typeface="Times New Roman" panose="02020603050405020304" pitchFamily="18" charset="0"/>
              </a:rPr>
              <a:t> </a:t>
            </a:r>
            <a:r>
              <a:rPr lang="ru-RU" sz="2900" dirty="0" err="1" smtClean="0">
                <a:latin typeface="Times New Roman" panose="02020603050405020304" pitchFamily="18" charset="0"/>
                <a:cs typeface="Times New Roman" panose="02020603050405020304" pitchFamily="18" charset="0"/>
              </a:rPr>
              <a:t>және</a:t>
            </a:r>
            <a:r>
              <a:rPr lang="ru-RU" sz="2900" dirty="0" smtClean="0">
                <a:latin typeface="Times New Roman" panose="02020603050405020304" pitchFamily="18" charset="0"/>
                <a:cs typeface="Times New Roman" panose="02020603050405020304" pitchFamily="18" charset="0"/>
              </a:rPr>
              <a:t> 5000-нан </a:t>
            </a:r>
            <a:r>
              <a:rPr lang="ru-RU" sz="2900" dirty="0" err="1" smtClean="0">
                <a:latin typeface="Times New Roman" panose="02020603050405020304" pitchFamily="18" charset="0"/>
                <a:cs typeface="Times New Roman" panose="02020603050405020304" pitchFamily="18" charset="0"/>
              </a:rPr>
              <a:t>артық</a:t>
            </a:r>
            <a:endParaRPr lang="ru-RU" sz="2900" dirty="0" smtClean="0">
              <a:latin typeface="Times New Roman" panose="02020603050405020304" pitchFamily="18" charset="0"/>
              <a:cs typeface="Times New Roman" panose="02020603050405020304" pitchFamily="18" charset="0"/>
            </a:endParaRPr>
          </a:p>
          <a:p>
            <a:pPr indent="0" algn="just">
              <a:buNone/>
            </a:pPr>
            <a:endParaRPr lang="ru-RU" sz="1400" dirty="0">
              <a:latin typeface="Arial" panose="020B0604020202020204" pitchFamily="34" charset="0"/>
              <a:cs typeface="Arial" panose="020B0604020202020204" pitchFamily="34" charset="0"/>
            </a:endParaRPr>
          </a:p>
          <a:p>
            <a:pPr indent="449580" algn="just"/>
            <a:endParaRPr lang="ru-RU" sz="1800" dirty="0"/>
          </a:p>
        </p:txBody>
      </p:sp>
      <p:pic>
        <p:nvPicPr>
          <p:cNvPr id="5124"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213976" y="-1323528"/>
            <a:ext cx="4868034" cy="363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9" name="Скругленный прямоугольник 68"/>
          <p:cNvSpPr/>
          <p:nvPr/>
        </p:nvSpPr>
        <p:spPr>
          <a:xfrm>
            <a:off x="3491880" y="1772816"/>
            <a:ext cx="5294510" cy="1512168"/>
          </a:xfrm>
          <a:prstGeom prst="round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1070" y="1411104"/>
            <a:ext cx="4941001" cy="27915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Подзаголовок 1"/>
          <p:cNvSpPr txBox="1">
            <a:spLocks/>
          </p:cNvSpPr>
          <p:nvPr/>
        </p:nvSpPr>
        <p:spPr>
          <a:xfrm>
            <a:off x="3491880" y="4500797"/>
            <a:ext cx="4312285" cy="1152128"/>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0" algn="just">
              <a:buNone/>
            </a:pPr>
            <a:r>
              <a:rPr lang="ru-RU" sz="2000" dirty="0" err="1" smtClean="0">
                <a:latin typeface="Times New Roman" panose="02020603050405020304" pitchFamily="18" charset="0"/>
                <a:cs typeface="Times New Roman" panose="02020603050405020304" pitchFamily="18" charset="0"/>
              </a:rPr>
              <a:t>Түсті</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металдар</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және</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қорытпалар</a:t>
            </a:r>
            <a:r>
              <a:rPr lang="ru-RU" sz="2000" dirty="0" smtClean="0">
                <a:latin typeface="Times New Roman" panose="02020603050405020304" pitchFamily="18" charset="0"/>
                <a:cs typeface="Times New Roman" panose="02020603050405020304" pitchFamily="18" charset="0"/>
              </a:rPr>
              <a:t> -</a:t>
            </a:r>
          </a:p>
          <a:p>
            <a:pPr indent="0" algn="just">
              <a:buNone/>
            </a:pPr>
            <a:r>
              <a:rPr lang="ru-RU" sz="2000" dirty="0" err="1" smtClean="0">
                <a:latin typeface="Times New Roman" panose="02020603050405020304" pitchFamily="18" charset="0"/>
                <a:cs typeface="Times New Roman" panose="02020603050405020304" pitchFamily="18" charset="0"/>
              </a:rPr>
              <a:t>Темір</a:t>
            </a:r>
            <a:r>
              <a:rPr lang="ru-RU" sz="2000" dirty="0" smtClean="0">
                <a:latin typeface="Times New Roman" panose="02020603050405020304" pitchFamily="18" charset="0"/>
                <a:cs typeface="Times New Roman" panose="02020603050405020304" pitchFamily="18" charset="0"/>
              </a:rPr>
              <a:t>, марганец </a:t>
            </a:r>
            <a:r>
              <a:rPr lang="ru-RU" sz="2000" dirty="0" err="1" smtClean="0">
                <a:latin typeface="Times New Roman" panose="02020603050405020304" pitchFamily="18" charset="0"/>
                <a:cs typeface="Times New Roman" panose="02020603050405020304" pitchFamily="18" charset="0"/>
              </a:rPr>
              <a:t>және</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хромнан</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басқалары</a:t>
            </a:r>
            <a:r>
              <a:rPr lang="ru-RU" sz="2000" dirty="0" smtClean="0">
                <a:latin typeface="Times New Roman" panose="02020603050405020304" pitchFamily="18" charset="0"/>
                <a:cs typeface="Times New Roman" panose="02020603050405020304" pitchFamily="18" charset="0"/>
              </a:rPr>
              <a:t>.</a:t>
            </a:r>
          </a:p>
          <a:p>
            <a:pPr indent="0" algn="just">
              <a:buNone/>
            </a:pPr>
            <a:endParaRPr lang="ru-RU" sz="1400" dirty="0">
              <a:latin typeface="Arial" panose="020B0604020202020204" pitchFamily="34" charset="0"/>
              <a:cs typeface="Arial" panose="020B0604020202020204" pitchFamily="34" charset="0"/>
            </a:endParaRPr>
          </a:p>
          <a:p>
            <a:pPr indent="449580" algn="just"/>
            <a:endParaRPr lang="ru-RU" sz="1800" dirty="0"/>
          </a:p>
        </p:txBody>
      </p:sp>
    </p:spTree>
    <p:extLst>
      <p:ext uri="{BB962C8B-B14F-4D97-AF65-F5344CB8AC3E}">
        <p14:creationId xmlns:p14="http://schemas.microsoft.com/office/powerpoint/2010/main" val="4222643103"/>
      </p:ext>
    </p:extLst>
  </p:cSld>
  <p:clrMapOvr>
    <a:masterClrMapping/>
  </p:clrMapOvr>
  <mc:AlternateContent xmlns:mc="http://schemas.openxmlformats.org/markup-compatibility/2006" xmlns:p14="http://schemas.microsoft.com/office/powerpoint/2010/main">
    <mc:Choice Requires="p14">
      <p:transition spd="slow" p14:dur="2000" advTm="94468"/>
    </mc:Choice>
    <mc:Fallback xmlns="">
      <p:transition spd="slow" advTm="94468"/>
    </mc:Fallback>
  </mc:AlternateContent>
  <p:timing>
    <p:tnLst>
      <p:par>
        <p:cTn id="1" dur="indefinite" restart="never" nodeType="tmRoot"/>
      </p:par>
    </p:tnLst>
  </p:timing>
  <p:extLst mod="1"/>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5"/>
          <p:cNvSpPr/>
          <p:nvPr/>
        </p:nvSpPr>
        <p:spPr>
          <a:xfrm>
            <a:off x="74460" y="909035"/>
            <a:ext cx="8961808" cy="359772"/>
          </a:xfrm>
          <a:prstGeom prst="hexagon">
            <a:avLst/>
          </a:prstGeom>
          <a:blipFill>
            <a:blip r:embed="rId3" cstate="print"/>
            <a:stretch>
              <a:fillRect/>
            </a:stretch>
          </a:blipFill>
        </p:spPr>
        <p:txBody>
          <a:bodyPr wrap="square" lIns="0" tIns="0" rIns="0" bIns="0" rtlCol="0"/>
          <a:lstStyle/>
          <a:p>
            <a:endParaRPr sz="1803">
              <a:solidFill>
                <a:srgbClr val="7030A0"/>
              </a:solidFill>
            </a:endParaRPr>
          </a:p>
        </p:txBody>
      </p:sp>
      <p:sp>
        <p:nvSpPr>
          <p:cNvPr id="9" name="object 5"/>
          <p:cNvSpPr/>
          <p:nvPr/>
        </p:nvSpPr>
        <p:spPr>
          <a:xfrm>
            <a:off x="153114" y="862405"/>
            <a:ext cx="8961808" cy="359772"/>
          </a:xfrm>
          <a:prstGeom prst="hexagon">
            <a:avLst/>
          </a:prstGeom>
          <a:noFill/>
        </p:spPr>
        <p:txBody>
          <a:bodyPr wrap="square" lIns="0" tIns="0" rIns="0" bIns="0" rtlCol="0"/>
          <a:lstStyle/>
          <a:p>
            <a:endParaRPr sz="1803">
              <a:solidFill>
                <a:srgbClr val="7030A0"/>
              </a:solidFill>
            </a:endParaRPr>
          </a:p>
        </p:txBody>
      </p:sp>
      <p:sp>
        <p:nvSpPr>
          <p:cNvPr id="30"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40" name="object 87"/>
          <p:cNvSpPr txBox="1"/>
          <p:nvPr/>
        </p:nvSpPr>
        <p:spPr>
          <a:xfrm>
            <a:off x="-135803" y="957929"/>
            <a:ext cx="9363456" cy="308418"/>
          </a:xfrm>
          <a:prstGeom prst="rect">
            <a:avLst/>
          </a:prstGeom>
        </p:spPr>
        <p:txBody>
          <a:bodyPr vert="horz" wrap="square" lIns="0" tIns="0" rIns="0" bIns="0" rtlCol="0">
            <a:spAutoFit/>
          </a:bodyPr>
          <a:lstStyle/>
          <a:p>
            <a:pPr marR="6362" algn="ctr"/>
            <a:r>
              <a:rPr lang="kk-KZ" sz="2004" b="1" spc="-15" dirty="0" smtClean="0">
                <a:solidFill>
                  <a:srgbClr val="375F92"/>
                </a:solidFill>
                <a:latin typeface="Times New Roman" panose="02020603050405020304" pitchFamily="18" charset="0"/>
                <a:cs typeface="Times New Roman" panose="02020603050405020304" pitchFamily="18" charset="0"/>
              </a:rPr>
              <a:t>ТҮСТІ МЕТАЛЛУРГИЯ</a:t>
            </a:r>
            <a:endParaRPr lang="ru-RU" sz="2004" b="1" spc="-15" dirty="0">
              <a:solidFill>
                <a:srgbClr val="375F92"/>
              </a:solidFill>
              <a:latin typeface="Times New Roman" panose="02020603050405020304" pitchFamily="18" charset="0"/>
              <a:cs typeface="Times New Roman" panose="02020603050405020304" pitchFamily="18" charset="0"/>
            </a:endParaRPr>
          </a:p>
        </p:txBody>
      </p:sp>
      <p:pic>
        <p:nvPicPr>
          <p:cNvPr id="24" name="Рисунок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528" y="66298"/>
            <a:ext cx="709278" cy="669092"/>
          </a:xfrm>
          <a:prstGeom prst="rect">
            <a:avLst/>
          </a:prstGeom>
        </p:spPr>
      </p:pic>
      <p:sp>
        <p:nvSpPr>
          <p:cNvPr id="33" name="object 63"/>
          <p:cNvSpPr txBox="1"/>
          <p:nvPr/>
        </p:nvSpPr>
        <p:spPr>
          <a:xfrm>
            <a:off x="7991301" y="6494970"/>
            <a:ext cx="921873" cy="276999"/>
          </a:xfrm>
          <a:prstGeom prst="rect">
            <a:avLst/>
          </a:prstGeom>
        </p:spPr>
        <p:txBody>
          <a:bodyPr vert="horz" wrap="square" lIns="0" tIns="0" rIns="0" bIns="0" rtlCol="0">
            <a:spAutoFit/>
          </a:bodyPr>
          <a:lstStyle/>
          <a:p>
            <a:pPr marL="662078" algn="r"/>
            <a:r>
              <a:rPr lang="en-US" b="1" dirty="0" smtClean="0">
                <a:solidFill>
                  <a:schemeClr val="tx2"/>
                </a:solidFill>
                <a:latin typeface="Arial" panose="020B0604020202020204" pitchFamily="34" charset="0"/>
                <a:cs typeface="Arial" panose="020B0604020202020204" pitchFamily="34" charset="0"/>
              </a:rPr>
              <a:t>3</a:t>
            </a:r>
            <a:endParaRPr b="1" dirty="0">
              <a:solidFill>
                <a:schemeClr val="tx2"/>
              </a:solidFill>
              <a:latin typeface="Arial" panose="020B0604020202020204" pitchFamily="34" charset="0"/>
              <a:cs typeface="Arial" panose="020B0604020202020204" pitchFamily="34" charset="0"/>
            </a:endParaRPr>
          </a:p>
        </p:txBody>
      </p:sp>
      <p:sp>
        <p:nvSpPr>
          <p:cNvPr id="36" name="Прямоугольник 35"/>
          <p:cNvSpPr/>
          <p:nvPr/>
        </p:nvSpPr>
        <p:spPr>
          <a:xfrm>
            <a:off x="716125" y="4717592"/>
            <a:ext cx="7957128" cy="1200329"/>
          </a:xfrm>
          <a:prstGeom prst="rect">
            <a:avLst/>
          </a:prstGeom>
        </p:spPr>
        <p:txBody>
          <a:bodyPr wrap="square">
            <a:spAutoFit/>
          </a:bodyPr>
          <a:lstStyle/>
          <a:p>
            <a:pPr algn="just"/>
            <a:r>
              <a:rPr lang="kk-KZ" dirty="0" smtClean="0">
                <a:latin typeface="Times New Roman" panose="02020603050405020304" pitchFamily="18" charset="0"/>
                <a:cs typeface="Times New Roman" panose="02020603050405020304" pitchFamily="18" charset="0"/>
              </a:rPr>
              <a:t>           </a:t>
            </a:r>
            <a:r>
              <a:rPr lang="kk-KZ" sz="2400" dirty="0" smtClean="0">
                <a:latin typeface="Times New Roman" panose="02020603050405020304" pitchFamily="18" charset="0"/>
                <a:cs typeface="Times New Roman" panose="02020603050405020304" pitchFamily="18" charset="0"/>
              </a:rPr>
              <a:t>Түсті </a:t>
            </a:r>
            <a:r>
              <a:rPr lang="kk-KZ" sz="2400" dirty="0">
                <a:latin typeface="Times New Roman" panose="02020603050405020304" pitchFamily="18" charset="0"/>
                <a:cs typeface="Times New Roman" panose="02020603050405020304" pitchFamily="18" charset="0"/>
              </a:rPr>
              <a:t>металлургия </a:t>
            </a:r>
            <a:r>
              <a:rPr lang="kk-KZ" sz="2400" dirty="0" smtClean="0">
                <a:latin typeface="Times New Roman" panose="02020603050405020304" pitchFamily="18" charset="0"/>
                <a:cs typeface="Times New Roman" panose="02020603050405020304" pitchFamily="18" charset="0"/>
              </a:rPr>
              <a:t>– бұл металл </a:t>
            </a:r>
            <a:r>
              <a:rPr lang="kk-KZ" sz="2400" dirty="0">
                <a:latin typeface="Times New Roman" panose="02020603050405020304" pitchFamily="18" charset="0"/>
                <a:cs typeface="Times New Roman" panose="02020603050405020304" pitchFamily="18" charset="0"/>
              </a:rPr>
              <a:t>кендерін </a:t>
            </a:r>
            <a:r>
              <a:rPr lang="kk-KZ" sz="2400" dirty="0" smtClean="0">
                <a:latin typeface="Times New Roman" panose="02020603050405020304" pitchFamily="18" charset="0"/>
                <a:cs typeface="Times New Roman" panose="02020603050405020304" pitchFamily="18" charset="0"/>
              </a:rPr>
              <a:t>өндіруді, баютуды, және  түсті </a:t>
            </a:r>
            <a:r>
              <a:rPr lang="kk-KZ" sz="2400" dirty="0">
                <a:latin typeface="Times New Roman" panose="02020603050405020304" pitchFamily="18" charset="0"/>
                <a:cs typeface="Times New Roman" panose="02020603050405020304" pitchFamily="18" charset="0"/>
              </a:rPr>
              <a:t>металдар мен олардың қорытпаларын </a:t>
            </a:r>
            <a:r>
              <a:rPr lang="kk-KZ" sz="2400" dirty="0" smtClean="0">
                <a:latin typeface="Times New Roman" panose="02020603050405020304" pitchFamily="18" charset="0"/>
                <a:cs typeface="Times New Roman" panose="02020603050405020304" pitchFamily="18" charset="0"/>
              </a:rPr>
              <a:t>балқыту ын қамтитын металлургияның </a:t>
            </a:r>
            <a:r>
              <a:rPr lang="kk-KZ" sz="2400" dirty="0">
                <a:latin typeface="Times New Roman" panose="02020603050405020304" pitchFamily="18" charset="0"/>
                <a:cs typeface="Times New Roman" panose="02020603050405020304" pitchFamily="18" charset="0"/>
              </a:rPr>
              <a:t>бір саласы </a:t>
            </a:r>
            <a:endParaRPr lang="ru-RU" sz="2400" dirty="0">
              <a:latin typeface="Times New Roman" panose="02020603050405020304" pitchFamily="18" charset="0"/>
              <a:cs typeface="Times New Roman" panose="02020603050405020304" pitchFamily="18" charset="0"/>
            </a:endParaRPr>
          </a:p>
        </p:txBody>
      </p:sp>
      <p:sp>
        <p:nvSpPr>
          <p:cNvPr id="42" name="Прямоугольник 41"/>
          <p:cNvSpPr/>
          <p:nvPr/>
        </p:nvSpPr>
        <p:spPr>
          <a:xfrm>
            <a:off x="5564722" y="3814880"/>
            <a:ext cx="2491683" cy="338554"/>
          </a:xfrm>
          <a:prstGeom prst="rect">
            <a:avLst/>
          </a:prstGeom>
        </p:spPr>
        <p:txBody>
          <a:bodyPr wrap="square">
            <a:spAutoFit/>
          </a:bodyPr>
          <a:lstStyle/>
          <a:p>
            <a:pPr algn="ctr"/>
            <a:r>
              <a:rPr lang="ru-RU" sz="1600" dirty="0" smtClean="0">
                <a:latin typeface="Times New Roman" panose="02020603050405020304" pitchFamily="18" charset="0"/>
                <a:cs typeface="Times New Roman" panose="02020603050405020304" pitchFamily="18" charset="0"/>
              </a:rPr>
              <a:t>Алтын </a:t>
            </a:r>
            <a:r>
              <a:rPr lang="ru-RU" sz="1600" dirty="0" err="1" smtClean="0">
                <a:latin typeface="Times New Roman" panose="02020603050405020304" pitchFamily="18" charset="0"/>
                <a:cs typeface="Times New Roman" panose="02020603050405020304" pitchFamily="18" charset="0"/>
              </a:rPr>
              <a:t>өндіру</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цехы</a:t>
            </a:r>
            <a:endParaRPr lang="ru-RU" sz="1600" dirty="0">
              <a:latin typeface="Times New Roman" panose="02020603050405020304" pitchFamily="18" charset="0"/>
              <a:cs typeface="Times New Roman" panose="02020603050405020304" pitchFamily="18" charset="0"/>
            </a:endParaRPr>
          </a:p>
        </p:txBody>
      </p:sp>
      <p:sp>
        <p:nvSpPr>
          <p:cNvPr id="45" name="Прямоугольник 44"/>
          <p:cNvSpPr/>
          <p:nvPr/>
        </p:nvSpPr>
        <p:spPr>
          <a:xfrm>
            <a:off x="1408773" y="3861048"/>
            <a:ext cx="1691277" cy="400110"/>
          </a:xfrm>
          <a:prstGeom prst="rect">
            <a:avLst/>
          </a:prstGeom>
        </p:spPr>
        <p:txBody>
          <a:bodyPr wrap="square">
            <a:spAutoFit/>
          </a:bodyPr>
          <a:lstStyle/>
          <a:p>
            <a:pPr algn="ctr"/>
            <a:r>
              <a:rPr lang="ru-RU" sz="2000" dirty="0" err="1" smtClean="0">
                <a:latin typeface="Times New Roman" panose="02020603050405020304" pitchFamily="18" charset="0"/>
                <a:cs typeface="Times New Roman" panose="02020603050405020304" pitchFamily="18" charset="0"/>
              </a:rPr>
              <a:t>Құйма</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цехы</a:t>
            </a:r>
            <a:endParaRPr lang="ru-RU" sz="2000" dirty="0">
              <a:latin typeface="Times New Roman" panose="02020603050405020304" pitchFamily="18" charset="0"/>
              <a:cs typeface="Times New Roman" panose="02020603050405020304" pitchFamily="18" charset="0"/>
            </a:endParaRPr>
          </a:p>
        </p:txBody>
      </p:sp>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67" y="1408078"/>
            <a:ext cx="3517634" cy="24068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35142" y="1445188"/>
            <a:ext cx="4275440" cy="2239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4863613"/>
      </p:ext>
    </p:extLst>
  </p:cSld>
  <p:clrMapOvr>
    <a:masterClrMapping/>
  </p:clrMapOvr>
  <mc:AlternateContent xmlns:mc="http://schemas.openxmlformats.org/markup-compatibility/2006" xmlns:p14="http://schemas.microsoft.com/office/powerpoint/2010/main">
    <mc:Choice Requires="p14">
      <p:transition spd="slow" p14:dur="2000" advTm="38303"/>
    </mc:Choice>
    <mc:Fallback xmlns="">
      <p:transition spd="slow" advTm="38303"/>
    </mc:Fallback>
  </mc:AlternateContent>
  <p:timing>
    <p:tnLst>
      <p:par>
        <p:cTn id="1" dur="indefinite" restart="never" nodeType="tmRoot"/>
      </p:par>
    </p:tnLst>
  </p:timing>
  <p:extLst mod="1"/>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30"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17" name="object 63"/>
          <p:cNvSpPr txBox="1"/>
          <p:nvPr/>
        </p:nvSpPr>
        <p:spPr>
          <a:xfrm>
            <a:off x="8032481" y="6417185"/>
            <a:ext cx="921873" cy="276999"/>
          </a:xfrm>
          <a:prstGeom prst="rect">
            <a:avLst/>
          </a:prstGeom>
        </p:spPr>
        <p:txBody>
          <a:bodyPr vert="horz" wrap="square" lIns="0" tIns="0" rIns="0" bIns="0" rtlCol="0">
            <a:spAutoFit/>
          </a:bodyPr>
          <a:lstStyle/>
          <a:p>
            <a:pPr marL="662078" algn="r"/>
            <a:r>
              <a:rPr lang="en-US" b="1" dirty="0" smtClean="0">
                <a:solidFill>
                  <a:schemeClr val="tx2"/>
                </a:solidFill>
                <a:latin typeface="Arial" panose="020B0604020202020204" pitchFamily="34" charset="0"/>
                <a:cs typeface="Arial" panose="020B0604020202020204" pitchFamily="34" charset="0"/>
              </a:rPr>
              <a:t>4</a:t>
            </a:r>
            <a:endParaRPr b="1" dirty="0">
              <a:solidFill>
                <a:schemeClr val="tx2"/>
              </a:solidFill>
              <a:latin typeface="Arial" panose="020B0604020202020204" pitchFamily="34" charset="0"/>
              <a:cs typeface="Arial" panose="020B0604020202020204" pitchFamily="34" charset="0"/>
            </a:endParaRPr>
          </a:p>
        </p:txBody>
      </p:sp>
      <p:pic>
        <p:nvPicPr>
          <p:cNvPr id="19" name="Рисунок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66298"/>
            <a:ext cx="709278" cy="669092"/>
          </a:xfrm>
          <a:prstGeom prst="rect">
            <a:avLst/>
          </a:prstGeom>
        </p:spPr>
      </p:pic>
      <p:sp>
        <p:nvSpPr>
          <p:cNvPr id="14" name="Прямоугольник 13"/>
          <p:cNvSpPr/>
          <p:nvPr/>
        </p:nvSpPr>
        <p:spPr>
          <a:xfrm>
            <a:off x="1074179" y="1772816"/>
            <a:ext cx="7416824" cy="3785652"/>
          </a:xfrm>
          <a:prstGeom prst="rect">
            <a:avLst/>
          </a:prstGeom>
        </p:spPr>
        <p:txBody>
          <a:bodyPr wrap="square">
            <a:spAutoFit/>
          </a:bodyPr>
          <a:lstStyle/>
          <a:p>
            <a:pPr algn="just"/>
            <a:r>
              <a:rPr lang="kk-KZ" sz="2000" dirty="0">
                <a:latin typeface="Times New Roman" panose="02020603050405020304" pitchFamily="18" charset="0"/>
                <a:cs typeface="Times New Roman" panose="02020603050405020304" pitchFamily="18" charset="0"/>
              </a:rPr>
              <a:t>Физикалық қасиеттері мен қолдану саласына байланысты түсті металлдар келісідей жіктеледі:</a:t>
            </a:r>
          </a:p>
          <a:p>
            <a:pPr lvl="0" algn="just"/>
            <a:r>
              <a:rPr lang="kk-KZ" sz="2000" b="1" dirty="0">
                <a:latin typeface="Times New Roman" panose="02020603050405020304" pitchFamily="18" charset="0"/>
                <a:cs typeface="Times New Roman" panose="02020603050405020304" pitchFamily="18" charset="0"/>
              </a:rPr>
              <a:t>Ауыр </a:t>
            </a:r>
            <a:r>
              <a:rPr lang="kk-KZ" sz="2000" dirty="0">
                <a:latin typeface="Times New Roman" panose="02020603050405020304" pitchFamily="18" charset="0"/>
                <a:cs typeface="Times New Roman" panose="02020603050405020304" pitchFamily="18" charset="0"/>
              </a:rPr>
              <a:t>-  мыс,  қорғасын, мырыш, қалайы, никель.</a:t>
            </a:r>
          </a:p>
          <a:p>
            <a:pPr lvl="0" algn="just"/>
            <a:r>
              <a:rPr lang="kk-KZ" sz="2000" b="1" dirty="0">
                <a:latin typeface="Times New Roman" panose="02020603050405020304" pitchFamily="18" charset="0"/>
                <a:cs typeface="Times New Roman" panose="02020603050405020304" pitchFamily="18" charset="0"/>
              </a:rPr>
              <a:t>Жеңіл</a:t>
            </a:r>
            <a:r>
              <a:rPr lang="kk-KZ" sz="2000" dirty="0">
                <a:latin typeface="Times New Roman" panose="02020603050405020304" pitchFamily="18" charset="0"/>
                <a:cs typeface="Times New Roman" panose="02020603050405020304" pitchFamily="18" charset="0"/>
              </a:rPr>
              <a:t> – алюминий, титан, магний.</a:t>
            </a:r>
          </a:p>
          <a:p>
            <a:pPr lvl="0" algn="just"/>
            <a:r>
              <a:rPr lang="kk-KZ" sz="2000" b="1" dirty="0">
                <a:latin typeface="Times New Roman" panose="02020603050405020304" pitchFamily="18" charset="0"/>
                <a:cs typeface="Times New Roman" panose="02020603050405020304" pitchFamily="18" charset="0"/>
              </a:rPr>
              <a:t>Кіші ауыр </a:t>
            </a:r>
            <a:r>
              <a:rPr lang="kk-KZ" sz="2000" dirty="0">
                <a:latin typeface="Times New Roman" panose="02020603050405020304" pitchFamily="18" charset="0"/>
                <a:cs typeface="Times New Roman" panose="02020603050405020304" pitchFamily="18" charset="0"/>
              </a:rPr>
              <a:t>–висмут, кадмий, күшәлә, сынап.</a:t>
            </a:r>
          </a:p>
          <a:p>
            <a:pPr lvl="0" algn="just"/>
            <a:r>
              <a:rPr lang="kk-KZ" sz="2000" b="1" dirty="0">
                <a:latin typeface="Times New Roman" panose="02020603050405020304" pitchFamily="18" charset="0"/>
                <a:cs typeface="Times New Roman" panose="02020603050405020304" pitchFamily="18" charset="0"/>
              </a:rPr>
              <a:t>Легірлеуш</a:t>
            </a:r>
            <a:r>
              <a:rPr lang="kk-KZ" sz="2000" dirty="0">
                <a:latin typeface="Times New Roman" panose="02020603050405020304" pitchFamily="18" charset="0"/>
                <a:cs typeface="Times New Roman" panose="02020603050405020304" pitchFamily="18" charset="0"/>
              </a:rPr>
              <a:t>і -  вольфрам, молибден, ванадий.</a:t>
            </a:r>
          </a:p>
          <a:p>
            <a:pPr lvl="0" algn="just"/>
            <a:r>
              <a:rPr lang="kk-KZ" sz="2000" b="1" dirty="0" smtClean="0">
                <a:latin typeface="Times New Roman" panose="02020603050405020304" pitchFamily="18" charset="0"/>
                <a:cs typeface="Times New Roman" panose="02020603050405020304" pitchFamily="18" charset="0"/>
              </a:rPr>
              <a:t>Асыл</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 алты, күміс, платина.</a:t>
            </a:r>
          </a:p>
          <a:p>
            <a:pPr lvl="0" algn="just"/>
            <a:r>
              <a:rPr lang="kk-KZ" sz="2000" b="1" dirty="0">
                <a:latin typeface="Times New Roman" panose="02020603050405020304" pitchFamily="18" charset="0"/>
                <a:cs typeface="Times New Roman" panose="02020603050405020304" pitchFamily="18" charset="0"/>
              </a:rPr>
              <a:t>Сирек </a:t>
            </a:r>
            <a:r>
              <a:rPr lang="kk-KZ" sz="2000" dirty="0">
                <a:latin typeface="Times New Roman" panose="02020603050405020304" pitchFamily="18" charset="0"/>
                <a:cs typeface="Times New Roman" panose="02020603050405020304" pitchFamily="18" charset="0"/>
              </a:rPr>
              <a:t>– галлий, германий, индий, цирконий.</a:t>
            </a:r>
          </a:p>
          <a:p>
            <a:pPr algn="just"/>
            <a:r>
              <a:rPr lang="kk-KZ" sz="2000" dirty="0" smtClean="0">
                <a:latin typeface="Times New Roman" panose="02020603050405020304" pitchFamily="18" charset="0"/>
                <a:cs typeface="Times New Roman" panose="02020603050405020304" pitchFamily="18" charset="0"/>
              </a:rPr>
              <a:t>Осыған айланысты </a:t>
            </a:r>
            <a:r>
              <a:rPr lang="kk-KZ" sz="2000" dirty="0">
                <a:latin typeface="Times New Roman" panose="02020603050405020304" pitchFamily="18" charset="0"/>
                <a:cs typeface="Times New Roman" panose="02020603050405020304" pitchFamily="18" charset="0"/>
              </a:rPr>
              <a:t>жеңіл және ауыр металдар металлургиясы болып жіктеледі. Түсті металдар қорытпаларын агрессивті орталарда жұмыс істейтін жоғары жылу өткізгіштікке ие, массасы кішірейтілетін детальдар үшін қолданылады.</a:t>
            </a:r>
          </a:p>
        </p:txBody>
      </p:sp>
      <p:sp>
        <p:nvSpPr>
          <p:cNvPr id="15" name="object 5"/>
          <p:cNvSpPr/>
          <p:nvPr/>
        </p:nvSpPr>
        <p:spPr>
          <a:xfrm>
            <a:off x="219494" y="862405"/>
            <a:ext cx="8961808" cy="359772"/>
          </a:xfrm>
          <a:prstGeom prst="hexagon">
            <a:avLst/>
          </a:prstGeom>
          <a:blipFill>
            <a:blip r:embed="rId3" cstate="print"/>
            <a:stretch>
              <a:fillRect/>
            </a:stretch>
          </a:blipFill>
        </p:spPr>
        <p:txBody>
          <a:bodyPr wrap="square" lIns="0" tIns="0" rIns="0" bIns="0" rtlCol="0"/>
          <a:lstStyle/>
          <a:p>
            <a:pPr marR="6362" algn="ctr"/>
            <a:r>
              <a:rPr lang="kk-KZ" sz="2000" b="1" spc="-15" dirty="0" smtClean="0">
                <a:solidFill>
                  <a:srgbClr val="375F92"/>
                </a:solidFill>
                <a:latin typeface="Times New Roman" panose="02020603050405020304" pitchFamily="18" charset="0"/>
                <a:cs typeface="Times New Roman" panose="02020603050405020304" pitchFamily="18" charset="0"/>
              </a:rPr>
              <a:t>ТҮСТІ МЕТАЛДАР ЖӘНЕ ОНЫҢ ҚОРЫТПАЛАРЫ</a:t>
            </a:r>
            <a:endParaRPr lang="ru-RU" sz="2000" b="1" spc="-15" dirty="0">
              <a:solidFill>
                <a:srgbClr val="375F9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5985452"/>
      </p:ext>
    </p:extLst>
  </p:cSld>
  <p:clrMapOvr>
    <a:masterClrMapping/>
  </p:clrMapOvr>
  <mc:AlternateContent xmlns:mc="http://schemas.openxmlformats.org/markup-compatibility/2006" xmlns:p14="http://schemas.microsoft.com/office/powerpoint/2010/main">
    <mc:Choice Requires="p14">
      <p:transition spd="slow" p14:dur="2000" advTm="116598"/>
    </mc:Choice>
    <mc:Fallback xmlns="">
      <p:transition spd="slow" advTm="116598"/>
    </mc:Fallback>
  </mc:AlternateContent>
  <p:timing>
    <p:tnLst>
      <p:par>
        <p:cTn id="1" dur="indefinite" restart="never" nodeType="tmRoot"/>
      </p:par>
    </p:tnLst>
  </p:timing>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Рисунок 27"/>
          <p:cNvPicPr/>
          <p:nvPr/>
        </p:nvPicPr>
        <p:blipFill>
          <a:blip r:embed="rId2">
            <a:extLst>
              <a:ext uri="{28A0092B-C50C-407E-A947-70E740481C1C}">
                <a14:useLocalDpi xmlns:a14="http://schemas.microsoft.com/office/drawing/2010/main" val="0"/>
              </a:ext>
            </a:extLst>
          </a:blip>
          <a:srcRect/>
          <a:stretch>
            <a:fillRect/>
          </a:stretch>
        </p:blipFill>
        <p:spPr bwMode="auto">
          <a:xfrm>
            <a:off x="5807985" y="1726752"/>
            <a:ext cx="2905125" cy="1695450"/>
          </a:xfrm>
          <a:prstGeom prst="rect">
            <a:avLst/>
          </a:prstGeom>
          <a:noFill/>
          <a:ln>
            <a:noFill/>
          </a:ln>
        </p:spPr>
      </p:pic>
      <p:sp>
        <p:nvSpPr>
          <p:cNvPr id="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26" name="object 63"/>
          <p:cNvSpPr txBox="1"/>
          <p:nvPr/>
        </p:nvSpPr>
        <p:spPr>
          <a:xfrm>
            <a:off x="7991301" y="6494970"/>
            <a:ext cx="921873" cy="276999"/>
          </a:xfrm>
          <a:prstGeom prst="rect">
            <a:avLst/>
          </a:prstGeom>
        </p:spPr>
        <p:txBody>
          <a:bodyPr vert="horz" wrap="square" lIns="0" tIns="0" rIns="0" bIns="0" rtlCol="0">
            <a:spAutoFit/>
          </a:bodyPr>
          <a:lstStyle/>
          <a:p>
            <a:pPr marL="662078" algn="r"/>
            <a:r>
              <a:rPr lang="ru-RU" b="1" spc="-13" dirty="0" smtClean="0">
                <a:solidFill>
                  <a:srgbClr val="375F92"/>
                </a:solidFill>
                <a:latin typeface="Arial" panose="020B0604020202020204" pitchFamily="34" charset="0"/>
                <a:cs typeface="Arial" panose="020B0604020202020204" pitchFamily="34" charset="0"/>
              </a:rPr>
              <a:t>5</a:t>
            </a:r>
            <a:endParaRPr dirty="0">
              <a:latin typeface="Arial" panose="020B0604020202020204" pitchFamily="34" charset="0"/>
              <a:cs typeface="Arial" panose="020B0604020202020204" pitchFamily="34" charset="0"/>
            </a:endParaRPr>
          </a:p>
        </p:txBody>
      </p:sp>
      <p:pic>
        <p:nvPicPr>
          <p:cNvPr id="30" name="Рисунок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66298"/>
            <a:ext cx="709278" cy="669092"/>
          </a:xfrm>
          <a:prstGeom prst="rect">
            <a:avLst/>
          </a:prstGeom>
        </p:spPr>
      </p:pic>
      <p:sp>
        <p:nvSpPr>
          <p:cNvPr id="56" name="object 5"/>
          <p:cNvSpPr/>
          <p:nvPr/>
        </p:nvSpPr>
        <p:spPr>
          <a:xfrm>
            <a:off x="102026" y="895703"/>
            <a:ext cx="8961808" cy="359772"/>
          </a:xfrm>
          <a:prstGeom prst="hexagon">
            <a:avLst/>
          </a:prstGeom>
          <a:blipFill>
            <a:blip r:embed="rId4" cstate="print"/>
            <a:stretch>
              <a:fillRect/>
            </a:stretch>
          </a:blipFill>
        </p:spPr>
        <p:txBody>
          <a:bodyPr wrap="square" lIns="0" tIns="0" rIns="0" bIns="0" rtlCol="0"/>
          <a:lstStyle/>
          <a:p>
            <a:pPr marR="6362" algn="ctr"/>
            <a:r>
              <a:rPr lang="kk-KZ" sz="2000" b="1" dirty="0" smtClean="0">
                <a:solidFill>
                  <a:schemeClr val="tx2"/>
                </a:solidFill>
                <a:latin typeface="Times New Roman" panose="02020603050405020304" pitchFamily="18" charset="0"/>
                <a:cs typeface="Times New Roman" panose="02020603050405020304" pitchFamily="18" charset="0"/>
              </a:rPr>
              <a:t>МЫС ЖӘНЕ ОНЫҢ ҚОРЫТПАЛАРЫ</a:t>
            </a:r>
            <a:endParaRPr lang="ru-RU" sz="2000" b="1" spc="-15" dirty="0">
              <a:solidFill>
                <a:schemeClr val="tx2"/>
              </a:solidFill>
              <a:latin typeface="Times New Roman" panose="02020603050405020304" pitchFamily="18" charset="0"/>
              <a:cs typeface="Times New Roman" panose="02020603050405020304" pitchFamily="18" charset="0"/>
            </a:endParaRPr>
          </a:p>
        </p:txBody>
      </p:sp>
      <p:sp>
        <p:nvSpPr>
          <p:cNvPr id="27" name="Прямоугольник 26"/>
          <p:cNvSpPr/>
          <p:nvPr/>
        </p:nvSpPr>
        <p:spPr>
          <a:xfrm>
            <a:off x="678167" y="1556792"/>
            <a:ext cx="4937981" cy="3170099"/>
          </a:xfrm>
          <a:prstGeom prst="rect">
            <a:avLst/>
          </a:prstGeom>
          <a:ln>
            <a:noFill/>
          </a:ln>
        </p:spPr>
        <p:txBody>
          <a:bodyPr wrap="square">
            <a:spAutoFit/>
          </a:bodyPr>
          <a:lstStyle/>
          <a:p>
            <a:pPr algn="just"/>
            <a:r>
              <a:rPr lang="kk-KZ" sz="2000" dirty="0">
                <a:latin typeface="Times New Roman" panose="02020603050405020304" pitchFamily="18" charset="0"/>
                <a:cs typeface="Times New Roman" panose="02020603050405020304" pitchFamily="18" charset="0"/>
              </a:rPr>
              <a:t>Мыс  - электрөткізгіштігі, жылу өткізгішітігі жоғары, соғылғыштығы, пісірімділік қасиеті және корроқияға төзімділігі жақсы,  ашық қызыл түсті жұмсақ металл.   Аталған қасиеттер мысты әртүрлі салаларда қолдануға мүмкіндік береді. Мысалы, тамақ қазандықтарды,локомотив пештерін, буландырғыштарды, мыс сымдарын жасауға қолданылады. </a:t>
            </a:r>
          </a:p>
        </p:txBody>
      </p:sp>
      <p:sp>
        <p:nvSpPr>
          <p:cNvPr id="33" name="Прямоугольник 32"/>
          <p:cNvSpPr/>
          <p:nvPr/>
        </p:nvSpPr>
        <p:spPr>
          <a:xfrm>
            <a:off x="1032806" y="4863754"/>
            <a:ext cx="7174518" cy="707886"/>
          </a:xfrm>
          <a:prstGeom prst="rect">
            <a:avLst/>
          </a:prstGeom>
          <a:ln>
            <a:noFill/>
          </a:ln>
        </p:spPr>
        <p:txBody>
          <a:bodyPr wrap="square">
            <a:spAutoFit/>
          </a:bodyPr>
          <a:lstStyle/>
          <a:p>
            <a:pPr algn="ctr"/>
            <a:r>
              <a:rPr lang="kk-KZ" sz="2000" b="1" dirty="0" smtClean="0">
                <a:latin typeface="Times New Roman" panose="02020603050405020304" pitchFamily="18" charset="0"/>
                <a:cs typeface="Times New Roman" panose="02020603050405020304" pitchFamily="18" charset="0"/>
              </a:rPr>
              <a:t>Беріктілік </a:t>
            </a:r>
            <a:r>
              <a:rPr lang="kk-KZ" sz="2000" b="1" dirty="0">
                <a:latin typeface="Times New Roman" panose="02020603050405020304" pitchFamily="18" charset="0"/>
                <a:cs typeface="Times New Roman" panose="02020603050405020304" pitchFamily="18" charset="0"/>
              </a:rPr>
              <a:t>шегі -  220—240 Мпа, қаттылық – 40-50 НВ, икемділік - </a:t>
            </a:r>
            <a:r>
              <a:rPr lang="el-GR" sz="2000" b="1" dirty="0">
                <a:latin typeface="Times New Roman" panose="02020603050405020304" pitchFamily="18" charset="0"/>
                <a:cs typeface="Times New Roman" panose="02020603050405020304" pitchFamily="18" charset="0"/>
              </a:rPr>
              <a:t>δ = 45 ‐ 50 %.</a:t>
            </a:r>
          </a:p>
        </p:txBody>
      </p:sp>
      <p:sp>
        <p:nvSpPr>
          <p:cNvPr id="36" name="Прямоугольник 35"/>
          <p:cNvSpPr/>
          <p:nvPr/>
        </p:nvSpPr>
        <p:spPr>
          <a:xfrm>
            <a:off x="5868144" y="3444969"/>
            <a:ext cx="2905125" cy="400110"/>
          </a:xfrm>
          <a:prstGeom prst="rect">
            <a:avLst/>
          </a:prstGeom>
          <a:ln>
            <a:noFill/>
          </a:ln>
        </p:spPr>
        <p:txBody>
          <a:bodyPr wrap="square">
            <a:spAutoFit/>
          </a:bodyPr>
          <a:lstStyle/>
          <a:p>
            <a:pPr algn="ctr"/>
            <a:r>
              <a:rPr lang="kk-KZ" sz="2000" dirty="0" smtClean="0">
                <a:latin typeface="Times New Roman" panose="02020603050405020304" pitchFamily="18" charset="0"/>
                <a:cs typeface="Times New Roman" panose="02020603050405020304" pitchFamily="18" charset="0"/>
              </a:rPr>
              <a:t>Сомтума мыс</a:t>
            </a:r>
            <a:endParaRPr lang="el-G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3468840"/>
      </p:ext>
    </p:extLst>
  </p:cSld>
  <p:clrMapOvr>
    <a:masterClrMapping/>
  </p:clrMapOvr>
  <mc:AlternateContent xmlns:mc="http://schemas.openxmlformats.org/markup-compatibility/2006" xmlns:p14="http://schemas.microsoft.com/office/powerpoint/2010/main">
    <mc:Choice Requires="p14">
      <p:transition spd="slow" p14:dur="2000" advTm="23084"/>
    </mc:Choice>
    <mc:Fallback xmlns="">
      <p:transition spd="slow" advTm="23084"/>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5"/>
          <p:cNvSpPr/>
          <p:nvPr/>
        </p:nvSpPr>
        <p:spPr>
          <a:xfrm>
            <a:off x="86658" y="862405"/>
            <a:ext cx="8961808" cy="359772"/>
          </a:xfrm>
          <a:prstGeom prst="hexagon">
            <a:avLst/>
          </a:prstGeom>
          <a:blipFill>
            <a:blip r:embed="rId2" cstate="print"/>
            <a:stretch>
              <a:fillRect/>
            </a:stretch>
          </a:blipFill>
        </p:spPr>
        <p:txBody>
          <a:bodyPr wrap="square" lIns="0" tIns="0" rIns="0" bIns="0" rtlCol="0"/>
          <a:lstStyle/>
          <a:p>
            <a:pPr marR="6362" algn="ctr"/>
            <a:r>
              <a:rPr lang="kk-KZ" sz="2000" b="1" spc="-15" dirty="0" smtClean="0">
                <a:solidFill>
                  <a:srgbClr val="375F92"/>
                </a:solidFill>
                <a:latin typeface="Times New Roman" panose="02020603050405020304" pitchFamily="18" charset="0"/>
                <a:cs typeface="Times New Roman" panose="02020603050405020304" pitchFamily="18" charset="0"/>
              </a:rPr>
              <a:t>МЫС ЖӘНЕ ОНЫҢ ҚОРЫТПАЛАРЫ</a:t>
            </a:r>
            <a:endParaRPr lang="en-US" sz="2000" b="1" spc="-15" dirty="0">
              <a:solidFill>
                <a:srgbClr val="375F92"/>
              </a:solidFill>
              <a:latin typeface="Times New Roman" panose="02020603050405020304" pitchFamily="18" charset="0"/>
              <a:cs typeface="Times New Roman" panose="02020603050405020304" pitchFamily="18" charset="0"/>
            </a:endParaRPr>
          </a:p>
        </p:txBody>
      </p:sp>
      <p:sp>
        <p:nvSpPr>
          <p:cNvPr id="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19" name="Овал 4"/>
          <p:cNvSpPr/>
          <p:nvPr/>
        </p:nvSpPr>
        <p:spPr>
          <a:xfrm>
            <a:off x="7136140" y="3831053"/>
            <a:ext cx="1300163" cy="1365313"/>
          </a:xfrm>
          <a:prstGeom prst="roundRect">
            <a:avLst/>
          </a:prstGeom>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tx1"/>
          </a:fontRef>
        </p:style>
        <p:txBody>
          <a:bodyPr spcFirstLastPara="0" vert="horz" wrap="square" lIns="264523" tIns="10160" rIns="264523" bIns="10160" numCol="1" spcCol="1270" anchor="ctr" anchorCtr="0">
            <a:noAutofit/>
          </a:bodyPr>
          <a:lstStyle/>
          <a:p>
            <a:pPr lvl="0" algn="ctr" defTabSz="355600">
              <a:lnSpc>
                <a:spcPct val="90000"/>
              </a:lnSpc>
              <a:spcBef>
                <a:spcPct val="0"/>
              </a:spcBef>
              <a:spcAft>
                <a:spcPct val="35000"/>
              </a:spcAft>
            </a:pPr>
            <a:endParaRPr lang="ru-RU" sz="800" kern="1200" dirty="0"/>
          </a:p>
        </p:txBody>
      </p:sp>
      <p:sp>
        <p:nvSpPr>
          <p:cNvPr id="26" name="object 63"/>
          <p:cNvSpPr txBox="1"/>
          <p:nvPr/>
        </p:nvSpPr>
        <p:spPr>
          <a:xfrm>
            <a:off x="7991301" y="6494970"/>
            <a:ext cx="921873" cy="276999"/>
          </a:xfrm>
          <a:prstGeom prst="rect">
            <a:avLst/>
          </a:prstGeom>
        </p:spPr>
        <p:txBody>
          <a:bodyPr vert="horz" wrap="square" lIns="0" tIns="0" rIns="0" bIns="0" rtlCol="0">
            <a:spAutoFit/>
          </a:bodyPr>
          <a:lstStyle/>
          <a:p>
            <a:pPr marL="662078" algn="r"/>
            <a:r>
              <a:rPr lang="ru-RU" b="1" spc="-13" dirty="0">
                <a:solidFill>
                  <a:srgbClr val="375F92"/>
                </a:solidFill>
                <a:latin typeface="Arial" panose="020B0604020202020204" pitchFamily="34" charset="0"/>
                <a:cs typeface="Arial" panose="020B0604020202020204" pitchFamily="34" charset="0"/>
              </a:rPr>
              <a:t>6</a:t>
            </a:r>
            <a:endParaRPr dirty="0">
              <a:latin typeface="Arial" panose="020B0604020202020204" pitchFamily="34" charset="0"/>
              <a:cs typeface="Arial" panose="020B0604020202020204" pitchFamily="34" charset="0"/>
            </a:endParaRPr>
          </a:p>
        </p:txBody>
      </p:sp>
      <p:pic>
        <p:nvPicPr>
          <p:cNvPr id="30" name="Рисунок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66298"/>
            <a:ext cx="709278" cy="669092"/>
          </a:xfrm>
          <a:prstGeom prst="rect">
            <a:avLst/>
          </a:prstGeom>
        </p:spPr>
      </p:pic>
      <p:sp>
        <p:nvSpPr>
          <p:cNvPr id="12" name="Подзаголовок 1"/>
          <p:cNvSpPr txBox="1">
            <a:spLocks/>
          </p:cNvSpPr>
          <p:nvPr/>
        </p:nvSpPr>
        <p:spPr>
          <a:xfrm>
            <a:off x="323665" y="1649016"/>
            <a:ext cx="8568952" cy="156396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kk-KZ" sz="2400" dirty="0" smtClean="0">
                <a:latin typeface="Times New Roman" panose="02020603050405020304" pitchFamily="18" charset="0"/>
                <a:cs typeface="Times New Roman" panose="02020603050405020304" pitchFamily="18" charset="0"/>
              </a:rPr>
              <a:t>Төмен </a:t>
            </a:r>
            <a:r>
              <a:rPr lang="kk-KZ" sz="2400" dirty="0">
                <a:latin typeface="Times New Roman" panose="02020603050405020304" pitchFamily="18" charset="0"/>
                <a:cs typeface="Times New Roman" panose="02020603050405020304" pitchFamily="18" charset="0"/>
              </a:rPr>
              <a:t>механикалық беріктілікке байланысты мысты таза күйінде қолданбайды, көбінде мысты мырышпен, қалайымен, кремниймен, марганецпен, қорғасын қорытпаларында қолданады. </a:t>
            </a:r>
          </a:p>
          <a:p>
            <a:pPr marL="514350" indent="-514350" algn="just">
              <a:buFont typeface="Arial" panose="020B0604020202020204" pitchFamily="34" charset="0"/>
              <a:buAutoNum type="arabicPeriod"/>
            </a:pPr>
            <a:endParaRPr lang="kk-KZ" sz="2000" dirty="0" smtClean="0">
              <a:latin typeface="+mj-lt"/>
              <a:cs typeface="Times New Roman" panose="02020603050405020304" pitchFamily="18" charset="0"/>
            </a:endParaRPr>
          </a:p>
          <a:p>
            <a:pPr marL="514350" indent="-514350" algn="just">
              <a:buFont typeface="Arial" panose="020B0604020202020204" pitchFamily="34" charset="0"/>
              <a:buAutoNum type="arabicPeriod"/>
            </a:pPr>
            <a:endParaRPr lang="kk-KZ" sz="2600" dirty="0" smtClean="0">
              <a:latin typeface="+mj-lt"/>
              <a:cs typeface="Times New Roman" panose="02020603050405020304" pitchFamily="18" charset="0"/>
            </a:endParaRPr>
          </a:p>
          <a:p>
            <a:pPr marL="514350" indent="-514350" algn="just">
              <a:buFont typeface="Arial" panose="020B0604020202020204" pitchFamily="34" charset="0"/>
              <a:buAutoNum type="arabicPeriod"/>
            </a:pPr>
            <a:endParaRPr lang="kk-KZ" dirty="0" smtClean="0">
              <a:latin typeface="Times New Roman" panose="02020603050405020304" pitchFamily="18" charset="0"/>
              <a:cs typeface="Times New Roman" panose="02020603050405020304" pitchFamily="18" charset="0"/>
            </a:endParaRPr>
          </a:p>
          <a:p>
            <a:pPr marL="514350" indent="-514350" algn="just">
              <a:buFont typeface="Arial" panose="020B0604020202020204" pitchFamily="34" charset="0"/>
              <a:buAutoNum type="arabicPeriod"/>
            </a:pPr>
            <a:endParaRPr lang="kk-KZ" dirty="0" smtClean="0"/>
          </a:p>
          <a:p>
            <a:pPr marL="514350" indent="-514350" algn="just">
              <a:buFont typeface="Arial" panose="020B0604020202020204" pitchFamily="34" charset="0"/>
              <a:buAutoNum type="arabicPeriod"/>
            </a:pPr>
            <a:endParaRPr lang="kk-KZ" dirty="0" smtClean="0"/>
          </a:p>
          <a:p>
            <a:pPr algn="just"/>
            <a:endParaRPr lang="ru-RU" dirty="0"/>
          </a:p>
        </p:txBody>
      </p:sp>
      <p:sp>
        <p:nvSpPr>
          <p:cNvPr id="67" name="Подзаголовок 1"/>
          <p:cNvSpPr txBox="1">
            <a:spLocks/>
          </p:cNvSpPr>
          <p:nvPr/>
        </p:nvSpPr>
        <p:spPr>
          <a:xfrm>
            <a:off x="404692" y="3819434"/>
            <a:ext cx="8568952" cy="2417878"/>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kk-KZ" sz="2400" b="1" dirty="0" smtClean="0">
                <a:latin typeface="Times New Roman" panose="02020603050405020304" pitchFamily="18" charset="0"/>
                <a:cs typeface="Times New Roman" panose="02020603050405020304" pitchFamily="18" charset="0"/>
              </a:rPr>
              <a:t>Мыс қорытпалары</a:t>
            </a:r>
            <a:r>
              <a:rPr lang="kk-KZ" sz="2400" dirty="0" smtClean="0">
                <a:latin typeface="Times New Roman" panose="02020603050405020304" pitchFamily="18" charset="0"/>
                <a:cs typeface="Times New Roman" panose="02020603050405020304" pitchFamily="18" charset="0"/>
              </a:rPr>
              <a:t>:</a:t>
            </a:r>
          </a:p>
          <a:p>
            <a:pPr marL="0" indent="0" algn="just">
              <a:buNone/>
            </a:pPr>
            <a:r>
              <a:rPr lang="kk-KZ" sz="2400" dirty="0" smtClean="0">
                <a:latin typeface="Times New Roman" panose="02020603050405020304" pitchFamily="18" charset="0"/>
                <a:cs typeface="Times New Roman" panose="02020603050405020304" pitchFamily="18" charset="0"/>
              </a:rPr>
              <a:t>-     Жез</a:t>
            </a:r>
          </a:p>
          <a:p>
            <a:pPr marL="0" indent="0" algn="just">
              <a:buNone/>
            </a:pPr>
            <a:r>
              <a:rPr lang="kk-KZ" sz="2400" dirty="0" smtClean="0">
                <a:latin typeface="Times New Roman" panose="02020603050405020304" pitchFamily="18" charset="0"/>
                <a:cs typeface="Times New Roman" panose="02020603050405020304" pitchFamily="18" charset="0"/>
              </a:rPr>
              <a:t>-      Қола</a:t>
            </a:r>
          </a:p>
          <a:p>
            <a:pPr marL="0" indent="0" algn="just">
              <a:buNone/>
            </a:pPr>
            <a:r>
              <a:rPr lang="ru-RU" sz="2400" dirty="0" smtClean="0">
                <a:latin typeface="Times New Roman" panose="02020603050405020304" pitchFamily="18" charset="0"/>
                <a:cs typeface="Times New Roman" panose="02020603050405020304" pitchFamily="18" charset="0"/>
              </a:rPr>
              <a:t>Осы </a:t>
            </a:r>
            <a:r>
              <a:rPr lang="ru-RU" sz="2400" dirty="0" err="1">
                <a:latin typeface="Times New Roman" panose="02020603050405020304" pitchFamily="18" charset="0"/>
                <a:cs typeface="Times New Roman" panose="02020603050405020304" pitchFamily="18" charset="0"/>
              </a:rPr>
              <a:t>қорытпалар</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құймалы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қасиеттерге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ие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Беріктілігі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жоғары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кесуге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тиімді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Сонымен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қатар</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тозуға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төзімді</a:t>
            </a:r>
            <a:r>
              <a:rPr lang="ru-RU" sz="2400" dirty="0" smtClean="0">
                <a:latin typeface="Times New Roman" panose="02020603050405020304" pitchFamily="18" charset="0"/>
                <a:cs typeface="Times New Roman" panose="02020603050405020304" pitchFamily="18" charset="0"/>
              </a:rPr>
              <a:t>. </a:t>
            </a:r>
            <a:endParaRPr lang="kk-KZ" sz="2400" dirty="0" smtClean="0">
              <a:latin typeface="Times New Roman" panose="02020603050405020304" pitchFamily="18" charset="0"/>
              <a:cs typeface="Times New Roman" panose="02020603050405020304" pitchFamily="18" charset="0"/>
            </a:endParaRPr>
          </a:p>
          <a:p>
            <a:pPr marL="0" indent="0" algn="just">
              <a:buNone/>
            </a:pPr>
            <a:endParaRPr lang="kk-KZ" sz="2400" dirty="0">
              <a:latin typeface="Times New Roman" panose="02020603050405020304" pitchFamily="18" charset="0"/>
              <a:cs typeface="Times New Roman" panose="02020603050405020304" pitchFamily="18" charset="0"/>
            </a:endParaRPr>
          </a:p>
          <a:p>
            <a:pPr marL="514350" indent="-514350" algn="just">
              <a:buFont typeface="Arial" panose="020B0604020202020204" pitchFamily="34" charset="0"/>
              <a:buAutoNum type="arabicPeriod"/>
            </a:pPr>
            <a:endParaRPr lang="kk-KZ" sz="2000" dirty="0" smtClean="0">
              <a:latin typeface="+mj-lt"/>
              <a:cs typeface="Times New Roman" panose="02020603050405020304" pitchFamily="18" charset="0"/>
            </a:endParaRPr>
          </a:p>
          <a:p>
            <a:pPr marL="514350" indent="-514350" algn="just">
              <a:buFont typeface="Arial" panose="020B0604020202020204" pitchFamily="34" charset="0"/>
              <a:buAutoNum type="arabicPeriod"/>
            </a:pPr>
            <a:endParaRPr lang="kk-KZ" sz="2600" dirty="0" smtClean="0">
              <a:latin typeface="+mj-lt"/>
              <a:cs typeface="Times New Roman" panose="02020603050405020304" pitchFamily="18" charset="0"/>
            </a:endParaRPr>
          </a:p>
          <a:p>
            <a:pPr marL="514350" indent="-514350" algn="just">
              <a:buFont typeface="Arial" panose="020B0604020202020204" pitchFamily="34" charset="0"/>
              <a:buAutoNum type="arabicPeriod"/>
            </a:pPr>
            <a:endParaRPr lang="kk-KZ" dirty="0" smtClean="0">
              <a:latin typeface="Times New Roman" panose="02020603050405020304" pitchFamily="18" charset="0"/>
              <a:cs typeface="Times New Roman" panose="02020603050405020304" pitchFamily="18" charset="0"/>
            </a:endParaRPr>
          </a:p>
          <a:p>
            <a:pPr marL="514350" indent="-514350" algn="just">
              <a:buFont typeface="Arial" panose="020B0604020202020204" pitchFamily="34" charset="0"/>
              <a:buAutoNum type="arabicPeriod"/>
            </a:pPr>
            <a:endParaRPr lang="kk-KZ" dirty="0" smtClean="0"/>
          </a:p>
          <a:p>
            <a:pPr marL="514350" indent="-514350" algn="just">
              <a:buFont typeface="Arial" panose="020B0604020202020204" pitchFamily="34" charset="0"/>
              <a:buAutoNum type="arabicPeriod"/>
            </a:pPr>
            <a:endParaRPr lang="kk-KZ" dirty="0" smtClean="0"/>
          </a:p>
          <a:p>
            <a:pPr algn="just"/>
            <a:endParaRPr lang="ru-RU" dirty="0"/>
          </a:p>
        </p:txBody>
      </p:sp>
    </p:spTree>
    <p:extLst>
      <p:ext uri="{BB962C8B-B14F-4D97-AF65-F5344CB8AC3E}">
        <p14:creationId xmlns:p14="http://schemas.microsoft.com/office/powerpoint/2010/main" val="79717565"/>
      </p:ext>
    </p:extLst>
  </p:cSld>
  <p:clrMapOvr>
    <a:masterClrMapping/>
  </p:clrMapOvr>
  <mc:AlternateContent xmlns:mc="http://schemas.openxmlformats.org/markup-compatibility/2006" xmlns:p14="http://schemas.microsoft.com/office/powerpoint/2010/main">
    <mc:Choice Requires="p14">
      <p:transition spd="slow" p14:dur="2000" advTm="23084"/>
    </mc:Choice>
    <mc:Fallback xmlns="">
      <p:transition spd="slow" advTm="23084"/>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5"/>
          <p:cNvSpPr/>
          <p:nvPr/>
        </p:nvSpPr>
        <p:spPr>
          <a:xfrm>
            <a:off x="86658" y="862405"/>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11" name="object 87"/>
          <p:cNvSpPr txBox="1"/>
          <p:nvPr/>
        </p:nvSpPr>
        <p:spPr>
          <a:xfrm>
            <a:off x="-73587" y="885972"/>
            <a:ext cx="9363456" cy="616836"/>
          </a:xfrm>
          <a:prstGeom prst="rect">
            <a:avLst/>
          </a:prstGeom>
        </p:spPr>
        <p:txBody>
          <a:bodyPr vert="horz" wrap="square" lIns="0" tIns="0" rIns="0" bIns="0" rtlCol="0">
            <a:spAutoFit/>
          </a:bodyPr>
          <a:lstStyle/>
          <a:p>
            <a:pPr marR="6362" algn="ctr"/>
            <a:r>
              <a:rPr lang="kk-KZ" sz="2004" b="1" spc="-15" dirty="0" smtClean="0">
                <a:solidFill>
                  <a:srgbClr val="375F92"/>
                </a:solidFill>
                <a:latin typeface="Times New Roman" panose="02020603050405020304" pitchFamily="18" charset="0"/>
                <a:cs typeface="Times New Roman" panose="02020603050405020304" pitchFamily="18" charset="0"/>
              </a:rPr>
              <a:t>ЖЕЗ</a:t>
            </a:r>
            <a:endParaRPr lang="en-US" sz="2004" b="1" spc="-15" dirty="0" smtClean="0">
              <a:solidFill>
                <a:srgbClr val="375F92"/>
              </a:solidFill>
              <a:latin typeface="Times New Roman" panose="02020603050405020304" pitchFamily="18" charset="0"/>
              <a:cs typeface="Times New Roman" panose="02020603050405020304" pitchFamily="18" charset="0"/>
            </a:endParaRPr>
          </a:p>
          <a:p>
            <a:pPr marR="6362" algn="ctr"/>
            <a:endParaRPr lang="ru-RU" sz="2004" b="1" spc="-15" dirty="0">
              <a:solidFill>
                <a:srgbClr val="375F92"/>
              </a:solidFill>
              <a:cs typeface="Calibri"/>
            </a:endParaRPr>
          </a:p>
        </p:txBody>
      </p:sp>
      <p:sp>
        <p:nvSpPr>
          <p:cNvPr id="12" name="Прямоугольник 11"/>
          <p:cNvSpPr/>
          <p:nvPr/>
        </p:nvSpPr>
        <p:spPr>
          <a:xfrm>
            <a:off x="571964" y="1493473"/>
            <a:ext cx="7056784" cy="4832092"/>
          </a:xfrm>
          <a:prstGeom prst="rect">
            <a:avLst/>
          </a:prstGeom>
        </p:spPr>
        <p:txBody>
          <a:bodyPr wrap="square">
            <a:spAutoFit/>
          </a:bodyPr>
          <a:lstStyle/>
          <a:p>
            <a:pPr algn="just"/>
            <a:r>
              <a:rPr lang="kk-KZ" sz="2200" b="1" dirty="0">
                <a:latin typeface="Times New Roman" panose="02020603050405020304" pitchFamily="18" charset="0"/>
                <a:cs typeface="Times New Roman" panose="02020603050405020304" pitchFamily="18" charset="0"/>
              </a:rPr>
              <a:t>Жез</a:t>
            </a:r>
            <a:r>
              <a:rPr lang="kk-KZ" sz="2200" dirty="0">
                <a:latin typeface="Times New Roman" panose="02020603050405020304" pitchFamily="18" charset="0"/>
                <a:cs typeface="Times New Roman" panose="02020603050405020304" pitchFamily="18" charset="0"/>
              </a:rPr>
              <a:t> - </a:t>
            </a:r>
            <a:r>
              <a:rPr lang="kk-KZ" sz="2200" dirty="0" smtClean="0">
                <a:latin typeface="Times New Roman" panose="02020603050405020304" pitchFamily="18" charset="0"/>
                <a:cs typeface="Times New Roman" panose="02020603050405020304" pitchFamily="18" charset="0"/>
              </a:rPr>
              <a:t>мыс </a:t>
            </a:r>
            <a:r>
              <a:rPr lang="kk-KZ" sz="2200" dirty="0">
                <a:latin typeface="Times New Roman" panose="02020603050405020304" pitchFamily="18" charset="0"/>
                <a:cs typeface="Times New Roman" panose="02020603050405020304" pitchFamily="18" charset="0"/>
              </a:rPr>
              <a:t>және мырыш қорытпасы. Қысыммен, </a:t>
            </a:r>
            <a:endParaRPr lang="kk-KZ" sz="2200" dirty="0" smtClean="0">
              <a:latin typeface="Times New Roman" panose="02020603050405020304" pitchFamily="18" charset="0"/>
              <a:cs typeface="Times New Roman" panose="02020603050405020304" pitchFamily="18" charset="0"/>
            </a:endParaRPr>
          </a:p>
          <a:p>
            <a:pPr algn="just"/>
            <a:r>
              <a:rPr lang="kk-KZ" sz="2200" dirty="0" smtClean="0">
                <a:latin typeface="Times New Roman" panose="02020603050405020304" pitchFamily="18" charset="0"/>
                <a:cs typeface="Times New Roman" panose="02020603050405020304" pitchFamily="18" charset="0"/>
              </a:rPr>
              <a:t>соғумен</a:t>
            </a:r>
            <a:r>
              <a:rPr lang="kk-KZ" sz="2200" dirty="0">
                <a:latin typeface="Times New Roman" panose="02020603050405020304" pitchFamily="18" charset="0"/>
                <a:cs typeface="Times New Roman" panose="02020603050405020304" pitchFamily="18" charset="0"/>
              </a:rPr>
              <a:t>, қалыптаумен жақсы өңделетін мыс және мырыш қорытпасы.</a:t>
            </a:r>
          </a:p>
          <a:p>
            <a:pPr algn="just"/>
            <a:r>
              <a:rPr lang="kk-KZ" sz="2200" dirty="0">
                <a:latin typeface="Times New Roman" panose="02020603050405020304" pitchFamily="18" charset="0"/>
                <a:cs typeface="Times New Roman" panose="02020603050405020304" pitchFamily="18" charset="0"/>
              </a:rPr>
              <a:t> </a:t>
            </a:r>
          </a:p>
          <a:p>
            <a:pPr algn="just"/>
            <a:r>
              <a:rPr lang="kk-KZ" sz="2200" dirty="0">
                <a:latin typeface="Times New Roman" panose="02020603050405020304" pitchFamily="18" charset="0"/>
                <a:cs typeface="Times New Roman" panose="02020603050405020304" pitchFamily="18" charset="0"/>
              </a:rPr>
              <a:t>Қарапайым және арнайы жездерді </a:t>
            </a:r>
            <a:endParaRPr lang="kk-KZ" sz="2200" dirty="0" smtClean="0">
              <a:latin typeface="Times New Roman" panose="02020603050405020304" pitchFamily="18" charset="0"/>
              <a:cs typeface="Times New Roman" panose="02020603050405020304" pitchFamily="18" charset="0"/>
            </a:endParaRPr>
          </a:p>
          <a:p>
            <a:pPr algn="just"/>
            <a:r>
              <a:rPr lang="kk-KZ" sz="2200" dirty="0" smtClean="0">
                <a:latin typeface="Times New Roman" panose="02020603050405020304" pitchFamily="18" charset="0"/>
                <a:cs typeface="Times New Roman" panose="02020603050405020304" pitchFamily="18" charset="0"/>
              </a:rPr>
              <a:t>ажыратады</a:t>
            </a:r>
            <a:r>
              <a:rPr lang="kk-KZ" sz="2200" dirty="0">
                <a:latin typeface="Times New Roman" panose="02020603050405020304" pitchFamily="18" charset="0"/>
                <a:cs typeface="Times New Roman" panose="02020603050405020304" pitchFamily="18" charset="0"/>
              </a:rPr>
              <a:t>. Қарапайым жездерде  40 – 45 % </a:t>
            </a:r>
            <a:endParaRPr lang="kk-KZ" sz="2200" dirty="0" smtClean="0">
              <a:latin typeface="Times New Roman" panose="02020603050405020304" pitchFamily="18" charset="0"/>
              <a:cs typeface="Times New Roman" panose="02020603050405020304" pitchFamily="18" charset="0"/>
            </a:endParaRPr>
          </a:p>
          <a:p>
            <a:pPr algn="just"/>
            <a:r>
              <a:rPr lang="kk-KZ" sz="2200" dirty="0" smtClean="0">
                <a:latin typeface="Times New Roman" panose="02020603050405020304" pitchFamily="18" charset="0"/>
                <a:cs typeface="Times New Roman" panose="02020603050405020304" pitchFamily="18" charset="0"/>
              </a:rPr>
              <a:t>мырыш </a:t>
            </a:r>
            <a:r>
              <a:rPr lang="kk-KZ" sz="2200" dirty="0">
                <a:latin typeface="Times New Roman" panose="02020603050405020304" pitchFamily="18" charset="0"/>
                <a:cs typeface="Times New Roman" panose="02020603050405020304" pitchFamily="18" charset="0"/>
              </a:rPr>
              <a:t>бар. Мыыштың мөлшері жоғары болса</a:t>
            </a:r>
            <a:r>
              <a:rPr lang="kk-KZ" sz="2200" dirty="0" smtClean="0">
                <a:latin typeface="Times New Roman" panose="02020603050405020304" pitchFamily="18" charset="0"/>
                <a:cs typeface="Times New Roman" panose="02020603050405020304" pitchFamily="18" charset="0"/>
              </a:rPr>
              <a:t>, </a:t>
            </a:r>
          </a:p>
          <a:p>
            <a:pPr algn="just"/>
            <a:r>
              <a:rPr lang="kk-KZ" sz="2200" dirty="0" smtClean="0">
                <a:latin typeface="Times New Roman" panose="02020603050405020304" pitchFamily="18" charset="0"/>
                <a:cs typeface="Times New Roman" panose="02020603050405020304" pitchFamily="18" charset="0"/>
              </a:rPr>
              <a:t>жездің </a:t>
            </a:r>
            <a:r>
              <a:rPr lang="kk-KZ" sz="2200" dirty="0">
                <a:latin typeface="Times New Roman" panose="02020603050405020304" pitchFamily="18" charset="0"/>
                <a:cs typeface="Times New Roman" panose="02020603050405020304" pitchFamily="18" charset="0"/>
              </a:rPr>
              <a:t>беріктілігі төмендейді, морттылығы </a:t>
            </a:r>
            <a:endParaRPr lang="kk-KZ" sz="2200" dirty="0" smtClean="0">
              <a:latin typeface="Times New Roman" panose="02020603050405020304" pitchFamily="18" charset="0"/>
              <a:cs typeface="Times New Roman" panose="02020603050405020304" pitchFamily="18" charset="0"/>
            </a:endParaRPr>
          </a:p>
          <a:p>
            <a:pPr algn="just"/>
            <a:r>
              <a:rPr lang="kk-KZ" sz="2200" dirty="0" smtClean="0">
                <a:latin typeface="Times New Roman" panose="02020603050405020304" pitchFamily="18" charset="0"/>
                <a:cs typeface="Times New Roman" panose="02020603050405020304" pitchFamily="18" charset="0"/>
              </a:rPr>
              <a:t>жоғарлайды</a:t>
            </a:r>
            <a:r>
              <a:rPr lang="kk-KZ" sz="2200" dirty="0">
                <a:latin typeface="Times New Roman" panose="02020603050405020304" pitchFamily="18" charset="0"/>
                <a:cs typeface="Times New Roman" panose="02020603050405020304" pitchFamily="18" charset="0"/>
              </a:rPr>
              <a:t>. Арнайы жездерде қосымша легірлеуші элементер бар, олар механикалық қасиеттерді жоғарлатады. Арнайы жездерде легірлеуші элементтер мөлшері 7 — 9 %.</a:t>
            </a:r>
          </a:p>
          <a:p>
            <a:pPr algn="just"/>
            <a:r>
              <a:rPr lang="kk-KZ" sz="2200" dirty="0">
                <a:latin typeface="Times New Roman" panose="02020603050405020304" pitchFamily="18" charset="0"/>
                <a:cs typeface="Times New Roman" panose="02020603050405020304" pitchFamily="18" charset="0"/>
              </a:rPr>
              <a:t>Жоғары технологиялық қасиеттерге ие болатын жез ұсақ детальдарды жасау үшін </a:t>
            </a:r>
            <a:r>
              <a:rPr lang="kk-KZ" sz="2200" dirty="0" smtClean="0">
                <a:latin typeface="Times New Roman" panose="02020603050405020304" pitchFamily="18" charset="0"/>
                <a:cs typeface="Times New Roman" panose="02020603050405020304" pitchFamily="18" charset="0"/>
              </a:rPr>
              <a:t>қолданылады</a:t>
            </a:r>
            <a:r>
              <a:rPr lang="kk-KZ" sz="2200" dirty="0">
                <a:latin typeface="Times New Roman" panose="02020603050405020304" pitchFamily="18" charset="0"/>
                <a:cs typeface="Times New Roman" panose="02020603050405020304" pitchFamily="18" charset="0"/>
              </a:rPr>
              <a:t>. </a:t>
            </a:r>
          </a:p>
        </p:txBody>
      </p:sp>
      <p:sp>
        <p:nvSpPr>
          <p:cNvPr id="1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10" name="object 63"/>
          <p:cNvSpPr txBox="1"/>
          <p:nvPr/>
        </p:nvSpPr>
        <p:spPr>
          <a:xfrm>
            <a:off x="7991301" y="6494970"/>
            <a:ext cx="921873" cy="276999"/>
          </a:xfrm>
          <a:prstGeom prst="rect">
            <a:avLst/>
          </a:prstGeom>
        </p:spPr>
        <p:txBody>
          <a:bodyPr vert="horz" wrap="square" lIns="0" tIns="0" rIns="0" bIns="0" rtlCol="0">
            <a:spAutoFit/>
          </a:bodyPr>
          <a:lstStyle/>
          <a:p>
            <a:pPr marL="662078" algn="r"/>
            <a:r>
              <a:rPr lang="kk-KZ" b="1" dirty="0" smtClean="0">
                <a:solidFill>
                  <a:schemeClr val="tx2"/>
                </a:solidFill>
                <a:latin typeface="Arial" panose="020B0604020202020204" pitchFamily="34" charset="0"/>
                <a:cs typeface="Arial" panose="020B0604020202020204" pitchFamily="34" charset="0"/>
              </a:rPr>
              <a:t>7</a:t>
            </a:r>
            <a:endParaRPr b="1" dirty="0">
              <a:solidFill>
                <a:schemeClr val="tx2"/>
              </a:solidFill>
              <a:latin typeface="Arial" panose="020B0604020202020204" pitchFamily="34" charset="0"/>
              <a:cs typeface="Arial" panose="020B0604020202020204" pitchFamily="34" charset="0"/>
            </a:endParaRPr>
          </a:p>
        </p:txBody>
      </p:sp>
      <p:pic>
        <p:nvPicPr>
          <p:cNvPr id="15" name="Рисунок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66298"/>
            <a:ext cx="709278" cy="669092"/>
          </a:xfrm>
          <a:prstGeom prst="rect">
            <a:avLst/>
          </a:prstGeom>
        </p:spPr>
      </p:pic>
      <p:pic>
        <p:nvPicPr>
          <p:cNvPr id="18" name="Рисунок 17"/>
          <p:cNvPicPr/>
          <p:nvPr/>
        </p:nvPicPr>
        <p:blipFill>
          <a:blip r:embed="rId4">
            <a:extLst>
              <a:ext uri="{28A0092B-C50C-407E-A947-70E740481C1C}">
                <a14:useLocalDpi xmlns:a14="http://schemas.microsoft.com/office/drawing/2010/main" val="0"/>
              </a:ext>
            </a:extLst>
          </a:blip>
          <a:srcRect/>
          <a:stretch>
            <a:fillRect/>
          </a:stretch>
        </p:blipFill>
        <p:spPr bwMode="auto">
          <a:xfrm>
            <a:off x="6499612" y="2212747"/>
            <a:ext cx="1952625" cy="1905000"/>
          </a:xfrm>
          <a:prstGeom prst="rect">
            <a:avLst/>
          </a:prstGeom>
          <a:noFill/>
          <a:ln>
            <a:noFill/>
          </a:ln>
        </p:spPr>
      </p:pic>
    </p:spTree>
    <p:extLst>
      <p:ext uri="{BB962C8B-B14F-4D97-AF65-F5344CB8AC3E}">
        <p14:creationId xmlns:p14="http://schemas.microsoft.com/office/powerpoint/2010/main" val="950622108"/>
      </p:ext>
    </p:extLst>
  </p:cSld>
  <p:clrMapOvr>
    <a:masterClrMapping/>
  </p:clrMapOvr>
  <mc:AlternateContent xmlns:mc="http://schemas.openxmlformats.org/markup-compatibility/2006" xmlns:p14="http://schemas.microsoft.com/office/powerpoint/2010/main">
    <mc:Choice Requires="p14">
      <p:transition spd="slow" p14:dur="2000" advTm="38487"/>
    </mc:Choice>
    <mc:Fallback xmlns="">
      <p:transition spd="slow" advTm="38487"/>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5"/>
          <p:cNvSpPr/>
          <p:nvPr/>
        </p:nvSpPr>
        <p:spPr>
          <a:xfrm>
            <a:off x="86658" y="862405"/>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11" name="object 87"/>
          <p:cNvSpPr txBox="1"/>
          <p:nvPr/>
        </p:nvSpPr>
        <p:spPr>
          <a:xfrm>
            <a:off x="-73587" y="885972"/>
            <a:ext cx="9363456" cy="308418"/>
          </a:xfrm>
          <a:prstGeom prst="rect">
            <a:avLst/>
          </a:prstGeom>
        </p:spPr>
        <p:txBody>
          <a:bodyPr vert="horz" wrap="square" lIns="0" tIns="0" rIns="0" bIns="0" rtlCol="0">
            <a:spAutoFit/>
          </a:bodyPr>
          <a:lstStyle/>
          <a:p>
            <a:pPr marR="6362" algn="ctr"/>
            <a:r>
              <a:rPr lang="kk-KZ" sz="2004" b="1" spc="-15" dirty="0" smtClean="0">
                <a:solidFill>
                  <a:srgbClr val="375F92"/>
                </a:solidFill>
                <a:latin typeface="Times New Roman" panose="02020603050405020304" pitchFamily="18" charset="0"/>
                <a:cs typeface="Times New Roman" panose="02020603050405020304" pitchFamily="18" charset="0"/>
              </a:rPr>
              <a:t>ҚАЛАЙЫ</a:t>
            </a:r>
            <a:endParaRPr lang="ru-RU" sz="2004" b="1" spc="-15" dirty="0">
              <a:solidFill>
                <a:srgbClr val="375F92"/>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571964" y="1493473"/>
            <a:ext cx="7056784" cy="4893647"/>
          </a:xfrm>
          <a:prstGeom prst="rect">
            <a:avLst/>
          </a:prstGeom>
        </p:spPr>
        <p:txBody>
          <a:bodyPr wrap="square">
            <a:spAutoFit/>
          </a:bodyPr>
          <a:lstStyle/>
          <a:p>
            <a:r>
              <a:rPr lang="kk-KZ" sz="2400" dirty="0" smtClean="0">
                <a:latin typeface="Times New Roman" panose="02020603050405020304" pitchFamily="18" charset="0"/>
                <a:cs typeface="Times New Roman" panose="02020603050405020304" pitchFamily="18" charset="0"/>
              </a:rPr>
              <a:t>Қола - </a:t>
            </a:r>
            <a:r>
              <a:rPr lang="kk-KZ" sz="2400" dirty="0">
                <a:latin typeface="Times New Roman" panose="02020603050405020304" pitchFamily="18" charset="0"/>
                <a:cs typeface="Times New Roman" panose="02020603050405020304" pitchFamily="18" charset="0"/>
              </a:rPr>
              <a:t>мыстың қалайымен, </a:t>
            </a:r>
            <a:endParaRPr lang="kk-KZ" sz="2400" dirty="0" smtClean="0">
              <a:latin typeface="Times New Roman" panose="02020603050405020304" pitchFamily="18" charset="0"/>
              <a:cs typeface="Times New Roman" panose="02020603050405020304" pitchFamily="18" charset="0"/>
            </a:endParaRPr>
          </a:p>
          <a:p>
            <a:r>
              <a:rPr lang="kk-KZ" sz="2400" dirty="0" smtClean="0">
                <a:latin typeface="Times New Roman" panose="02020603050405020304" pitchFamily="18" charset="0"/>
                <a:cs typeface="Times New Roman" panose="02020603050405020304" pitchFamily="18" charset="0"/>
              </a:rPr>
              <a:t>марганецпен</a:t>
            </a:r>
            <a:r>
              <a:rPr lang="kk-KZ" sz="2400" dirty="0">
                <a:latin typeface="Times New Roman" panose="02020603050405020304" pitchFamily="18" charset="0"/>
                <a:cs typeface="Times New Roman" panose="02020603050405020304" pitchFamily="18" charset="0"/>
              </a:rPr>
              <a:t>, алюминиймен, </a:t>
            </a:r>
            <a:endParaRPr lang="kk-KZ" sz="2400" dirty="0" smtClean="0">
              <a:latin typeface="Times New Roman" panose="02020603050405020304" pitchFamily="18" charset="0"/>
              <a:cs typeface="Times New Roman" panose="02020603050405020304" pitchFamily="18" charset="0"/>
            </a:endParaRPr>
          </a:p>
          <a:p>
            <a:r>
              <a:rPr lang="kk-KZ" sz="2400" dirty="0" smtClean="0">
                <a:latin typeface="Times New Roman" panose="02020603050405020304" pitchFamily="18" charset="0"/>
                <a:cs typeface="Times New Roman" panose="02020603050405020304" pitchFamily="18" charset="0"/>
              </a:rPr>
              <a:t>фосфомен</a:t>
            </a:r>
            <a:r>
              <a:rPr lang="kk-KZ" sz="2400" dirty="0">
                <a:latin typeface="Times New Roman" panose="02020603050405020304" pitchFamily="18" charset="0"/>
                <a:cs typeface="Times New Roman" panose="02020603050405020304" pitchFamily="18" charset="0"/>
              </a:rPr>
              <a:t>, никельмен қорытпасы. Құрамына байланысты </a:t>
            </a:r>
            <a:r>
              <a:rPr lang="kk-KZ" sz="2400" dirty="0" smtClean="0">
                <a:latin typeface="Times New Roman" panose="02020603050405020304" pitchFamily="18" charset="0"/>
                <a:cs typeface="Times New Roman" panose="02020603050405020304" pitchFamily="18" charset="0"/>
              </a:rPr>
              <a:t>қола</a:t>
            </a:r>
            <a:r>
              <a:rPr lang="kk-KZ" sz="2400" dirty="0">
                <a:latin typeface="Times New Roman" panose="02020603050405020304" pitchFamily="18" charset="0"/>
                <a:cs typeface="Times New Roman" panose="02020603050405020304" pitchFamily="18" charset="0"/>
              </a:rPr>
              <a:t>: қалайы бар, </a:t>
            </a:r>
            <a:endParaRPr lang="kk-KZ" sz="2400" dirty="0" smtClean="0">
              <a:latin typeface="Times New Roman" panose="02020603050405020304" pitchFamily="18" charset="0"/>
              <a:cs typeface="Times New Roman" panose="02020603050405020304" pitchFamily="18" charset="0"/>
            </a:endParaRPr>
          </a:p>
          <a:p>
            <a:r>
              <a:rPr lang="kk-KZ" sz="2400" dirty="0" smtClean="0">
                <a:latin typeface="Times New Roman" panose="02020603050405020304" pitchFamily="18" charset="0"/>
                <a:cs typeface="Times New Roman" panose="02020603050405020304" pitchFamily="18" charset="0"/>
              </a:rPr>
              <a:t>және </a:t>
            </a:r>
            <a:r>
              <a:rPr lang="kk-KZ" sz="2400" dirty="0">
                <a:latin typeface="Times New Roman" panose="02020603050405020304" pitchFamily="18" charset="0"/>
                <a:cs typeface="Times New Roman" panose="02020603050405020304" pitchFamily="18" charset="0"/>
              </a:rPr>
              <a:t>арнайы (құрамында қалайы </a:t>
            </a:r>
            <a:endParaRPr lang="kk-KZ" sz="2400" dirty="0" smtClean="0">
              <a:latin typeface="Times New Roman" panose="02020603050405020304" pitchFamily="18" charset="0"/>
              <a:cs typeface="Times New Roman" panose="02020603050405020304" pitchFamily="18" charset="0"/>
            </a:endParaRPr>
          </a:p>
          <a:p>
            <a:r>
              <a:rPr lang="kk-KZ" sz="2400" dirty="0" smtClean="0">
                <a:latin typeface="Times New Roman" panose="02020603050405020304" pitchFamily="18" charset="0"/>
                <a:cs typeface="Times New Roman" panose="02020603050405020304" pitchFamily="18" charset="0"/>
              </a:rPr>
              <a:t>жоқ</a:t>
            </a:r>
            <a:r>
              <a:rPr lang="kk-KZ" sz="2400" dirty="0">
                <a:latin typeface="Times New Roman" panose="02020603050405020304" pitchFamily="18" charset="0"/>
                <a:cs typeface="Times New Roman" panose="02020603050405020304" pitchFamily="18" charset="0"/>
              </a:rPr>
              <a:t>) болып бөлінеді. Марганец </a:t>
            </a:r>
            <a:endParaRPr lang="kk-KZ" sz="2400" dirty="0" smtClean="0">
              <a:latin typeface="Times New Roman" panose="02020603050405020304" pitchFamily="18" charset="0"/>
              <a:cs typeface="Times New Roman" panose="02020603050405020304" pitchFamily="18" charset="0"/>
            </a:endParaRPr>
          </a:p>
          <a:p>
            <a:r>
              <a:rPr lang="kk-KZ" sz="2400" dirty="0" smtClean="0">
                <a:latin typeface="Times New Roman" panose="02020603050405020304" pitchFamily="18" charset="0"/>
                <a:cs typeface="Times New Roman" panose="02020603050405020304" pitchFamily="18" charset="0"/>
              </a:rPr>
              <a:t>қосылысы </a:t>
            </a:r>
            <a:r>
              <a:rPr lang="kk-KZ" sz="2400" dirty="0">
                <a:latin typeface="Times New Roman" panose="02020603050405020304" pitchFamily="18" charset="0"/>
                <a:cs typeface="Times New Roman" panose="02020603050405020304" pitchFamily="18" charset="0"/>
              </a:rPr>
              <a:t>-  коррозияға төзімділігін, никель- икемділікті, темір- беріктілікті, мырыш- құймалы қаситтерін, қорғасын – өңдеу қабілетін  жоғарлатады.</a:t>
            </a:r>
          </a:p>
          <a:p>
            <a:r>
              <a:rPr lang="kk-KZ" sz="2400" dirty="0">
                <a:latin typeface="Times New Roman" panose="02020603050405020304" pitchFamily="18" charset="0"/>
                <a:cs typeface="Times New Roman" panose="02020603050405020304" pitchFamily="18" charset="0"/>
              </a:rPr>
              <a:t>Қоланы машина </a:t>
            </a:r>
            <a:r>
              <a:rPr lang="kk-KZ" sz="2400" dirty="0" smtClean="0">
                <a:latin typeface="Times New Roman" panose="02020603050405020304" pitchFamily="18" charset="0"/>
                <a:cs typeface="Times New Roman" panose="02020603050405020304" pitchFamily="18" charset="0"/>
              </a:rPr>
              <a:t>жасау құрылысында</a:t>
            </a:r>
            <a:r>
              <a:rPr lang="kk-KZ" sz="2400" dirty="0">
                <a:latin typeface="Times New Roman" panose="02020603050405020304" pitchFamily="18" charset="0"/>
                <a:cs typeface="Times New Roman" panose="02020603050405020304" pitchFamily="18" charset="0"/>
              </a:rPr>
              <a:t>, көркемдік құю салаларында қолданады. Одан неше түрлі</a:t>
            </a:r>
          </a:p>
          <a:p>
            <a:r>
              <a:rPr lang="kk-KZ" sz="2400" dirty="0">
                <a:latin typeface="Times New Roman" panose="02020603050405020304" pitchFamily="18" charset="0"/>
                <a:cs typeface="Times New Roman" panose="02020603050405020304" pitchFamily="18" charset="0"/>
              </a:rPr>
              <a:t> детальдарды жасайды.  </a:t>
            </a:r>
          </a:p>
        </p:txBody>
      </p:sp>
      <p:sp>
        <p:nvSpPr>
          <p:cNvPr id="1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10" name="object 63"/>
          <p:cNvSpPr txBox="1"/>
          <p:nvPr/>
        </p:nvSpPr>
        <p:spPr>
          <a:xfrm>
            <a:off x="7991301" y="6494970"/>
            <a:ext cx="921873" cy="276999"/>
          </a:xfrm>
          <a:prstGeom prst="rect">
            <a:avLst/>
          </a:prstGeom>
        </p:spPr>
        <p:txBody>
          <a:bodyPr vert="horz" wrap="square" lIns="0" tIns="0" rIns="0" bIns="0" rtlCol="0">
            <a:spAutoFit/>
          </a:bodyPr>
          <a:lstStyle/>
          <a:p>
            <a:pPr marL="662078" algn="r"/>
            <a:r>
              <a:rPr lang="kk-KZ" b="1" dirty="0" smtClean="0">
                <a:solidFill>
                  <a:schemeClr val="tx2"/>
                </a:solidFill>
                <a:latin typeface="Arial" panose="020B0604020202020204" pitchFamily="34" charset="0"/>
                <a:cs typeface="Arial" panose="020B0604020202020204" pitchFamily="34" charset="0"/>
              </a:rPr>
              <a:t>8</a:t>
            </a:r>
            <a:endParaRPr b="1" dirty="0">
              <a:solidFill>
                <a:schemeClr val="tx2"/>
              </a:solidFill>
              <a:latin typeface="Arial" panose="020B0604020202020204" pitchFamily="34" charset="0"/>
              <a:cs typeface="Arial" panose="020B0604020202020204" pitchFamily="34" charset="0"/>
            </a:endParaRPr>
          </a:p>
        </p:txBody>
      </p:sp>
      <p:pic>
        <p:nvPicPr>
          <p:cNvPr id="15" name="Рисунок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66298"/>
            <a:ext cx="709278" cy="669092"/>
          </a:xfrm>
          <a:prstGeom prst="rect">
            <a:avLst/>
          </a:prstGeom>
        </p:spPr>
      </p:pic>
      <p:pic>
        <p:nvPicPr>
          <p:cNvPr id="14" name="Рисунок 13"/>
          <p:cNvPicPr/>
          <p:nvPr/>
        </p:nvPicPr>
        <p:blipFill>
          <a:blip r:embed="rId4">
            <a:extLst>
              <a:ext uri="{28A0092B-C50C-407E-A947-70E740481C1C}">
                <a14:useLocalDpi xmlns:a14="http://schemas.microsoft.com/office/drawing/2010/main" val="0"/>
              </a:ext>
            </a:extLst>
          </a:blip>
          <a:srcRect/>
          <a:stretch>
            <a:fillRect/>
          </a:stretch>
        </p:blipFill>
        <p:spPr bwMode="auto">
          <a:xfrm>
            <a:off x="5076056" y="1700808"/>
            <a:ext cx="3624947" cy="2420729"/>
          </a:xfrm>
          <a:prstGeom prst="rect">
            <a:avLst/>
          </a:prstGeom>
          <a:noFill/>
          <a:ln>
            <a:noFill/>
          </a:ln>
        </p:spPr>
      </p:pic>
    </p:spTree>
    <p:extLst>
      <p:ext uri="{BB962C8B-B14F-4D97-AF65-F5344CB8AC3E}">
        <p14:creationId xmlns:p14="http://schemas.microsoft.com/office/powerpoint/2010/main" val="3092217918"/>
      </p:ext>
    </p:extLst>
  </p:cSld>
  <p:clrMapOvr>
    <a:masterClrMapping/>
  </p:clrMapOvr>
  <mc:AlternateContent xmlns:mc="http://schemas.openxmlformats.org/markup-compatibility/2006" xmlns:p14="http://schemas.microsoft.com/office/powerpoint/2010/main">
    <mc:Choice Requires="p14">
      <p:transition spd="slow" p14:dur="2000" advTm="38487"/>
    </mc:Choice>
    <mc:Fallback xmlns="">
      <p:transition spd="slow" advTm="38487"/>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5"/>
          <p:cNvSpPr/>
          <p:nvPr/>
        </p:nvSpPr>
        <p:spPr>
          <a:xfrm>
            <a:off x="86658" y="862405"/>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11" name="object 87"/>
          <p:cNvSpPr txBox="1"/>
          <p:nvPr/>
        </p:nvSpPr>
        <p:spPr>
          <a:xfrm>
            <a:off x="-73587" y="885972"/>
            <a:ext cx="9363456" cy="308418"/>
          </a:xfrm>
          <a:prstGeom prst="rect">
            <a:avLst/>
          </a:prstGeom>
        </p:spPr>
        <p:txBody>
          <a:bodyPr vert="horz" wrap="square" lIns="0" tIns="0" rIns="0" bIns="0" rtlCol="0">
            <a:spAutoFit/>
          </a:bodyPr>
          <a:lstStyle/>
          <a:p>
            <a:pPr marR="6362" algn="ctr"/>
            <a:r>
              <a:rPr lang="kk-KZ" sz="2004" b="1" spc="-15" dirty="0" smtClean="0">
                <a:solidFill>
                  <a:srgbClr val="375F92"/>
                </a:solidFill>
                <a:latin typeface="Times New Roman" panose="02020603050405020304" pitchFamily="18" charset="0"/>
                <a:cs typeface="Times New Roman" panose="02020603050405020304" pitchFamily="18" charset="0"/>
              </a:rPr>
              <a:t>АЛЮМИНИЙ ЖӘНЕ ОНЫҢ ҚОРЫТПАЛАРЫ</a:t>
            </a:r>
            <a:endParaRPr lang="ru-RU" sz="2004" b="1" spc="-15" dirty="0">
              <a:solidFill>
                <a:srgbClr val="375F92"/>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678167" y="2036306"/>
            <a:ext cx="4757929" cy="1938992"/>
          </a:xfrm>
          <a:prstGeom prst="rect">
            <a:avLst/>
          </a:prstGeom>
        </p:spPr>
        <p:txBody>
          <a:bodyPr wrap="square">
            <a:spAutoFit/>
          </a:bodyPr>
          <a:lstStyle/>
          <a:p>
            <a:r>
              <a:rPr lang="ru-RU" sz="2400" dirty="0">
                <a:latin typeface="Times New Roman" panose="02020603050405020304" pitchFamily="18" charset="0"/>
                <a:cs typeface="Times New Roman" panose="02020603050405020304" pitchFamily="18" charset="0"/>
              </a:rPr>
              <a:t>Алюминий ‐ </a:t>
            </a:r>
            <a:r>
              <a:rPr lang="ru-RU" sz="2400" dirty="0" err="1" smtClean="0">
                <a:latin typeface="Times New Roman" panose="02020603050405020304" pitchFamily="18" charset="0"/>
                <a:cs typeface="Times New Roman" panose="02020603050405020304" pitchFamily="18" charset="0"/>
              </a:rPr>
              <a:t>электрөткізгіштігі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коррозияға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төзімділігі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жоғары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тығыздығы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төмен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қысыммен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жақсы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өңделетін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күміс</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түстес</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ақ</a:t>
            </a:r>
            <a:r>
              <a:rPr lang="ru-RU" sz="2400" dirty="0" smtClean="0">
                <a:latin typeface="Times New Roman" panose="02020603050405020304" pitchFamily="18" charset="0"/>
                <a:cs typeface="Times New Roman" panose="02020603050405020304" pitchFamily="18" charset="0"/>
              </a:rPr>
              <a:t> металл. </a:t>
            </a:r>
            <a:endParaRPr lang="kk-KZ" sz="2400" dirty="0">
              <a:latin typeface="Times New Roman" panose="02020603050405020304" pitchFamily="18" charset="0"/>
              <a:cs typeface="Times New Roman" panose="02020603050405020304" pitchFamily="18" charset="0"/>
            </a:endParaRPr>
          </a:p>
        </p:txBody>
      </p:sp>
      <p:sp>
        <p:nvSpPr>
          <p:cNvPr id="1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10" name="object 63"/>
          <p:cNvSpPr txBox="1"/>
          <p:nvPr/>
        </p:nvSpPr>
        <p:spPr>
          <a:xfrm>
            <a:off x="7991301" y="6494970"/>
            <a:ext cx="921873" cy="276999"/>
          </a:xfrm>
          <a:prstGeom prst="rect">
            <a:avLst/>
          </a:prstGeom>
        </p:spPr>
        <p:txBody>
          <a:bodyPr vert="horz" wrap="square" lIns="0" tIns="0" rIns="0" bIns="0" rtlCol="0">
            <a:spAutoFit/>
          </a:bodyPr>
          <a:lstStyle/>
          <a:p>
            <a:pPr marL="662078" algn="r"/>
            <a:r>
              <a:rPr lang="kk-KZ" b="1" dirty="0" smtClean="0">
                <a:solidFill>
                  <a:schemeClr val="tx2"/>
                </a:solidFill>
                <a:latin typeface="Arial" panose="020B0604020202020204" pitchFamily="34" charset="0"/>
                <a:cs typeface="Arial" panose="020B0604020202020204" pitchFamily="34" charset="0"/>
              </a:rPr>
              <a:t>9</a:t>
            </a:r>
            <a:endParaRPr b="1" dirty="0">
              <a:solidFill>
                <a:schemeClr val="tx2"/>
              </a:solidFill>
              <a:latin typeface="Arial" panose="020B0604020202020204" pitchFamily="34" charset="0"/>
              <a:cs typeface="Arial" panose="020B0604020202020204" pitchFamily="34" charset="0"/>
            </a:endParaRPr>
          </a:p>
        </p:txBody>
      </p:sp>
      <p:pic>
        <p:nvPicPr>
          <p:cNvPr id="15" name="Рисунок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66298"/>
            <a:ext cx="709278" cy="669092"/>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5934" y="1844824"/>
            <a:ext cx="2753867"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Прямоугольник 16"/>
          <p:cNvSpPr/>
          <p:nvPr/>
        </p:nvSpPr>
        <p:spPr>
          <a:xfrm>
            <a:off x="717744" y="5288340"/>
            <a:ext cx="8195429" cy="1200329"/>
          </a:xfrm>
          <a:prstGeom prst="rect">
            <a:avLst/>
          </a:prstGeom>
          <a:ln>
            <a:noFill/>
          </a:ln>
        </p:spPr>
        <p:txBody>
          <a:bodyPr wrap="square">
            <a:spAutoFit/>
          </a:bodyPr>
          <a:lstStyle/>
          <a:p>
            <a:pPr algn="just"/>
            <a:r>
              <a:rPr lang="ru-RU" sz="2400" dirty="0" err="1" smtClean="0">
                <a:latin typeface="Times New Roman" panose="02020603050405020304" pitchFamily="18" charset="0"/>
                <a:cs typeface="Times New Roman" panose="02020603050405020304" pitchFamily="18" charset="0"/>
              </a:rPr>
              <a:t>Құрылыста</a:t>
            </a:r>
            <a:r>
              <a:rPr lang="ru-RU" sz="2400" dirty="0" smtClean="0">
                <a:latin typeface="Times New Roman" panose="02020603050405020304" pitchFamily="18" charset="0"/>
                <a:cs typeface="Times New Roman" panose="02020603050405020304" pitchFamily="18" charset="0"/>
              </a:rPr>
              <a:t> таза </a:t>
            </a:r>
            <a:r>
              <a:rPr lang="ru-RU" sz="2400" dirty="0" err="1" smtClean="0">
                <a:latin typeface="Times New Roman" panose="02020603050405020304" pitchFamily="18" charset="0"/>
                <a:cs typeface="Times New Roman" panose="02020603050405020304" pitchFamily="18" charset="0"/>
              </a:rPr>
              <a:t>күйде</a:t>
            </a:r>
            <a:r>
              <a:rPr lang="ru-RU" sz="2400" dirty="0" smtClean="0">
                <a:latin typeface="Times New Roman" panose="02020603050405020304" pitchFamily="18" charset="0"/>
                <a:cs typeface="Times New Roman" panose="02020603050405020304" pitchFamily="18" charset="0"/>
              </a:rPr>
              <a:t> алюминий </a:t>
            </a:r>
            <a:r>
              <a:rPr lang="ru-RU" sz="2400" dirty="0" err="1" smtClean="0">
                <a:latin typeface="Times New Roman" panose="02020603050405020304" pitchFamily="18" charset="0"/>
                <a:cs typeface="Times New Roman" panose="02020603050405020304" pitchFamily="18" charset="0"/>
              </a:rPr>
              <a:t>көбінде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қолданбайды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мысалы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бояу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және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жылтыр</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қағазын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жасауда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Алюминийдің</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беріктілігін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жоғарлату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үшін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легірлеуші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элементтерді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енгізеді</a:t>
            </a:r>
            <a:r>
              <a:rPr lang="ru-RU" sz="2400" dirty="0" smtClean="0">
                <a:latin typeface="Times New Roman" panose="02020603050405020304" pitchFamily="18" charset="0"/>
                <a:cs typeface="Times New Roman" panose="02020603050405020304" pitchFamily="18" charset="0"/>
              </a:rPr>
              <a:t>.</a:t>
            </a:r>
            <a:endParaRPr lang="el-GR" sz="2400" b="1" dirty="0">
              <a:latin typeface="Times New Roman" panose="02020603050405020304" pitchFamily="18" charset="0"/>
              <a:cs typeface="Times New Roman" panose="02020603050405020304" pitchFamily="18" charset="0"/>
            </a:endParaRPr>
          </a:p>
        </p:txBody>
      </p:sp>
      <p:sp>
        <p:nvSpPr>
          <p:cNvPr id="18" name="Прямоугольник 17"/>
          <p:cNvSpPr/>
          <p:nvPr/>
        </p:nvSpPr>
        <p:spPr>
          <a:xfrm>
            <a:off x="1283293" y="4365104"/>
            <a:ext cx="7174518" cy="707886"/>
          </a:xfrm>
          <a:prstGeom prst="rect">
            <a:avLst/>
          </a:prstGeom>
          <a:ln>
            <a:noFill/>
          </a:ln>
        </p:spPr>
        <p:txBody>
          <a:bodyPr wrap="square">
            <a:spAutoFit/>
          </a:bodyPr>
          <a:lstStyle/>
          <a:p>
            <a:pPr algn="ctr"/>
            <a:r>
              <a:rPr lang="kk-KZ" sz="2000" b="1" dirty="0" smtClean="0">
                <a:latin typeface="Times New Roman" panose="02020603050405020304" pitchFamily="18" charset="0"/>
                <a:cs typeface="Times New Roman" panose="02020603050405020304" pitchFamily="18" charset="0"/>
              </a:rPr>
              <a:t>Беріктілік </a:t>
            </a:r>
            <a:r>
              <a:rPr lang="kk-KZ" sz="2000" b="1" dirty="0">
                <a:latin typeface="Times New Roman" panose="02020603050405020304" pitchFamily="18" charset="0"/>
                <a:cs typeface="Times New Roman" panose="02020603050405020304" pitchFamily="18" charset="0"/>
              </a:rPr>
              <a:t>шегі -  </a:t>
            </a:r>
            <a:r>
              <a:rPr lang="kk-KZ" sz="2000" b="1" dirty="0" smtClean="0">
                <a:latin typeface="Times New Roman" panose="02020603050405020304" pitchFamily="18" charset="0"/>
                <a:cs typeface="Times New Roman" panose="02020603050405020304" pitchFamily="18" charset="0"/>
              </a:rPr>
              <a:t>80—100</a:t>
            </a:r>
            <a:r>
              <a:rPr lang="kk-KZ" sz="2000" b="1" dirty="0">
                <a:latin typeface="Times New Roman" panose="02020603050405020304" pitchFamily="18" charset="0"/>
                <a:cs typeface="Times New Roman" panose="02020603050405020304" pitchFamily="18" charset="0"/>
              </a:rPr>
              <a:t> Мпа, қаттылық – </a:t>
            </a:r>
            <a:r>
              <a:rPr lang="kk-KZ" sz="2000" b="1" dirty="0" smtClean="0">
                <a:latin typeface="Times New Roman" panose="02020603050405020304" pitchFamily="18" charset="0"/>
                <a:cs typeface="Times New Roman" panose="02020603050405020304" pitchFamily="18" charset="0"/>
              </a:rPr>
              <a:t>20-40 </a:t>
            </a:r>
            <a:r>
              <a:rPr lang="kk-KZ" sz="2000" b="1" dirty="0">
                <a:latin typeface="Times New Roman" panose="02020603050405020304" pitchFamily="18" charset="0"/>
                <a:cs typeface="Times New Roman" panose="02020603050405020304" pitchFamily="18" charset="0"/>
              </a:rPr>
              <a:t>НВ, икемділік - </a:t>
            </a:r>
            <a:r>
              <a:rPr lang="el-GR" sz="2000" b="1" dirty="0">
                <a:latin typeface="Times New Roman" panose="02020603050405020304" pitchFamily="18" charset="0"/>
                <a:cs typeface="Times New Roman" panose="02020603050405020304" pitchFamily="18" charset="0"/>
              </a:rPr>
              <a:t>δ = </a:t>
            </a:r>
            <a:r>
              <a:rPr lang="kk-KZ" sz="2000" b="1" dirty="0" smtClean="0">
                <a:latin typeface="Times New Roman" panose="02020603050405020304" pitchFamily="18" charset="0"/>
                <a:cs typeface="Times New Roman" panose="02020603050405020304" pitchFamily="18" charset="0"/>
              </a:rPr>
              <a:t>3</a:t>
            </a:r>
            <a:r>
              <a:rPr lang="el-GR" sz="2000" b="1" dirty="0" smtClean="0">
                <a:latin typeface="Times New Roman" panose="02020603050405020304" pitchFamily="18" charset="0"/>
                <a:cs typeface="Times New Roman" panose="02020603050405020304" pitchFamily="18" charset="0"/>
              </a:rPr>
              <a:t>5</a:t>
            </a:r>
            <a:r>
              <a:rPr lang="el-GR" sz="2000" b="1" dirty="0">
                <a:latin typeface="Times New Roman" panose="02020603050405020304" pitchFamily="18" charset="0"/>
                <a:cs typeface="Times New Roman" panose="02020603050405020304" pitchFamily="18" charset="0"/>
              </a:rPr>
              <a:t> ‐ </a:t>
            </a:r>
            <a:r>
              <a:rPr lang="kk-KZ" sz="2000" b="1" dirty="0" smtClean="0">
                <a:latin typeface="Times New Roman" panose="02020603050405020304" pitchFamily="18" charset="0"/>
                <a:cs typeface="Times New Roman" panose="02020603050405020304" pitchFamily="18" charset="0"/>
              </a:rPr>
              <a:t>4</a:t>
            </a:r>
            <a:r>
              <a:rPr lang="el-GR" sz="2000" b="1" dirty="0" smtClean="0">
                <a:latin typeface="Times New Roman" panose="02020603050405020304" pitchFamily="18" charset="0"/>
                <a:cs typeface="Times New Roman" panose="02020603050405020304" pitchFamily="18" charset="0"/>
              </a:rPr>
              <a:t>0 </a:t>
            </a:r>
            <a:r>
              <a:rPr lang="el-GR" sz="20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241559963"/>
      </p:ext>
    </p:extLst>
  </p:cSld>
  <p:clrMapOvr>
    <a:masterClrMapping/>
  </p:clrMapOvr>
  <mc:AlternateContent xmlns:mc="http://schemas.openxmlformats.org/markup-compatibility/2006" xmlns:p14="http://schemas.microsoft.com/office/powerpoint/2010/main">
    <mc:Choice Requires="p14">
      <p:transition spd="slow" p14:dur="2000" advTm="38487"/>
    </mc:Choice>
    <mc:Fallback xmlns="">
      <p:transition spd="slow" advTm="38487"/>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5"/>
          <p:cNvSpPr/>
          <p:nvPr/>
        </p:nvSpPr>
        <p:spPr>
          <a:xfrm>
            <a:off x="86658" y="862405"/>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11" name="object 87"/>
          <p:cNvSpPr txBox="1"/>
          <p:nvPr/>
        </p:nvSpPr>
        <p:spPr>
          <a:xfrm>
            <a:off x="-73587" y="885972"/>
            <a:ext cx="9363456" cy="308418"/>
          </a:xfrm>
          <a:prstGeom prst="rect">
            <a:avLst/>
          </a:prstGeom>
        </p:spPr>
        <p:txBody>
          <a:bodyPr vert="horz" wrap="square" lIns="0" tIns="0" rIns="0" bIns="0" rtlCol="0">
            <a:spAutoFit/>
          </a:bodyPr>
          <a:lstStyle/>
          <a:p>
            <a:pPr marR="6362" algn="ctr"/>
            <a:r>
              <a:rPr lang="kk-KZ" sz="2004" b="1" spc="-15" dirty="0" smtClean="0">
                <a:solidFill>
                  <a:srgbClr val="375F92"/>
                </a:solidFill>
                <a:latin typeface="Times New Roman" panose="02020603050405020304" pitchFamily="18" charset="0"/>
                <a:cs typeface="Times New Roman" panose="02020603050405020304" pitchFamily="18" charset="0"/>
              </a:rPr>
              <a:t>АЛЮМИНИЙ ЖӘНЕ ОНЫҢ ҚОРЫТПАЛАРЫ</a:t>
            </a:r>
            <a:endParaRPr lang="ru-RU" sz="2004" b="1" spc="-15" dirty="0">
              <a:solidFill>
                <a:srgbClr val="375F92"/>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714049" y="1480470"/>
            <a:ext cx="8199125" cy="1569660"/>
          </a:xfrm>
          <a:prstGeom prst="rect">
            <a:avLst/>
          </a:prstGeom>
        </p:spPr>
        <p:txBody>
          <a:bodyPr wrap="square">
            <a:spAutoFit/>
          </a:bodyPr>
          <a:lstStyle/>
          <a:p>
            <a:pPr algn="just"/>
            <a:r>
              <a:rPr lang="ru-RU" sz="2400" dirty="0" smtClean="0">
                <a:latin typeface="Times New Roman" panose="02020603050405020304" pitchFamily="18" charset="0"/>
                <a:cs typeface="Times New Roman" panose="02020603050405020304" pitchFamily="18" charset="0"/>
              </a:rPr>
              <a:t>	Алюминий </a:t>
            </a:r>
            <a:r>
              <a:rPr lang="ru-RU" sz="2400" dirty="0" err="1" smtClean="0">
                <a:latin typeface="Times New Roman" panose="02020603050405020304" pitchFamily="18" charset="0"/>
                <a:cs typeface="Times New Roman" panose="02020603050405020304" pitchFamily="18" charset="0"/>
              </a:rPr>
              <a:t>қысыммен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жақсы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өңделеді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пісіріледі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бірақ</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кесілмейді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Атмосфералық</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коррозияға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төзімді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Ауада</a:t>
            </a:r>
            <a:r>
              <a:rPr lang="ru-RU" sz="2400" dirty="0" smtClean="0">
                <a:latin typeface="Times New Roman" panose="02020603050405020304" pitchFamily="18" charset="0"/>
                <a:cs typeface="Times New Roman" panose="02020603050405020304" pitchFamily="18" charset="0"/>
              </a:rPr>
              <a:t> алюминий </a:t>
            </a:r>
            <a:r>
              <a:rPr lang="ru-RU" sz="2400" dirty="0" err="1" smtClean="0">
                <a:latin typeface="Times New Roman" panose="02020603050405020304" pitchFamily="18" charset="0"/>
                <a:cs typeface="Times New Roman" panose="02020603050405020304" pitchFamily="18" charset="0"/>
              </a:rPr>
              <a:t>жедел</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тотығады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металды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қорғайтын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оттегі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өткізбейтін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жұқа</a:t>
            </a:r>
            <a:r>
              <a:rPr lang="ru-RU" sz="2400" dirty="0" smtClean="0">
                <a:latin typeface="Times New Roman" panose="02020603050405020304" pitchFamily="18" charset="0"/>
                <a:cs typeface="Times New Roman" panose="02020603050405020304" pitchFamily="18" charset="0"/>
              </a:rPr>
              <a:t> оксид </a:t>
            </a:r>
            <a:r>
              <a:rPr lang="ru-RU" sz="2400" dirty="0" err="1" smtClean="0">
                <a:latin typeface="Times New Roman" panose="02020603050405020304" pitchFamily="18" charset="0"/>
                <a:cs typeface="Times New Roman" panose="02020603050405020304" pitchFamily="18" charset="0"/>
              </a:rPr>
              <a:t>қабыршығымен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қапталады</a:t>
            </a:r>
            <a:r>
              <a:rPr lang="ru-RU" sz="2400" dirty="0" smtClean="0"/>
              <a:t>.</a:t>
            </a:r>
            <a:endParaRPr lang="kk-KZ" sz="2400" dirty="0">
              <a:latin typeface="Times New Roman" panose="02020603050405020304" pitchFamily="18" charset="0"/>
              <a:cs typeface="Times New Roman" panose="02020603050405020304" pitchFamily="18" charset="0"/>
            </a:endParaRPr>
          </a:p>
        </p:txBody>
      </p:sp>
      <p:sp>
        <p:nvSpPr>
          <p:cNvPr id="1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10" name="object 63"/>
          <p:cNvSpPr txBox="1"/>
          <p:nvPr/>
        </p:nvSpPr>
        <p:spPr>
          <a:xfrm>
            <a:off x="7991301" y="6494970"/>
            <a:ext cx="921873" cy="276999"/>
          </a:xfrm>
          <a:prstGeom prst="rect">
            <a:avLst/>
          </a:prstGeom>
        </p:spPr>
        <p:txBody>
          <a:bodyPr vert="horz" wrap="square" lIns="0" tIns="0" rIns="0" bIns="0" rtlCol="0">
            <a:spAutoFit/>
          </a:bodyPr>
          <a:lstStyle/>
          <a:p>
            <a:pPr marL="662078" algn="r"/>
            <a:r>
              <a:rPr lang="kk-KZ" b="1" dirty="0" smtClean="0">
                <a:solidFill>
                  <a:schemeClr val="tx2"/>
                </a:solidFill>
                <a:latin typeface="Arial" panose="020B0604020202020204" pitchFamily="34" charset="0"/>
                <a:cs typeface="Arial" panose="020B0604020202020204" pitchFamily="34" charset="0"/>
              </a:rPr>
              <a:t>10</a:t>
            </a:r>
            <a:endParaRPr b="1" dirty="0">
              <a:solidFill>
                <a:schemeClr val="tx2"/>
              </a:solidFill>
              <a:latin typeface="Arial" panose="020B0604020202020204" pitchFamily="34" charset="0"/>
              <a:cs typeface="Arial" panose="020B0604020202020204" pitchFamily="34" charset="0"/>
            </a:endParaRPr>
          </a:p>
        </p:txBody>
      </p:sp>
      <p:pic>
        <p:nvPicPr>
          <p:cNvPr id="15" name="Рисунок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66298"/>
            <a:ext cx="709278" cy="669092"/>
          </a:xfrm>
          <a:prstGeom prst="rect">
            <a:avLst/>
          </a:prstGeom>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6114" y="3305489"/>
            <a:ext cx="3562350"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55599" y="3367401"/>
            <a:ext cx="3457575" cy="261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Прямоугольник 15"/>
          <p:cNvSpPr/>
          <p:nvPr/>
        </p:nvSpPr>
        <p:spPr>
          <a:xfrm>
            <a:off x="969460" y="6048689"/>
            <a:ext cx="3435658" cy="584775"/>
          </a:xfrm>
          <a:prstGeom prst="rect">
            <a:avLst/>
          </a:prstGeom>
        </p:spPr>
        <p:txBody>
          <a:bodyPr wrap="square">
            <a:spAutoFit/>
          </a:bodyPr>
          <a:lstStyle/>
          <a:p>
            <a:pPr algn="ctr"/>
            <a:r>
              <a:rPr lang="ru-RU" sz="1400" dirty="0" smtClean="0">
                <a:latin typeface="Times New Roman" panose="02020603050405020304" pitchFamily="18" charset="0"/>
                <a:cs typeface="Times New Roman" panose="02020603050405020304" pitchFamily="18" charset="0"/>
              </a:rPr>
              <a:t>Алюминий </a:t>
            </a:r>
            <a:r>
              <a:rPr lang="ru-RU" sz="1400" dirty="0" err="1" smtClean="0">
                <a:latin typeface="Times New Roman" panose="02020603050405020304" pitchFamily="18" charset="0"/>
                <a:cs typeface="Times New Roman" panose="02020603050405020304" pitchFamily="18" charset="0"/>
              </a:rPr>
              <a:t>профильдерден</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жасалынған</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мекемелер</a:t>
            </a:r>
            <a:r>
              <a:rPr lang="ru-RU" dirty="0" smtClean="0">
                <a:latin typeface="Times New Roman" panose="02020603050405020304" pitchFamily="18" charset="0"/>
                <a:cs typeface="Times New Roman" panose="02020603050405020304" pitchFamily="18" charset="0"/>
              </a:rPr>
              <a:t>.</a:t>
            </a:r>
            <a:endParaRPr lang="kk-KZ" dirty="0">
              <a:latin typeface="Times New Roman" panose="02020603050405020304" pitchFamily="18" charset="0"/>
              <a:cs typeface="Times New Roman" panose="02020603050405020304" pitchFamily="18" charset="0"/>
            </a:endParaRPr>
          </a:p>
        </p:txBody>
      </p:sp>
      <p:sp>
        <p:nvSpPr>
          <p:cNvPr id="17" name="Прямоугольник 16"/>
          <p:cNvSpPr/>
          <p:nvPr/>
        </p:nvSpPr>
        <p:spPr>
          <a:xfrm>
            <a:off x="5292080" y="6048688"/>
            <a:ext cx="3435658" cy="584775"/>
          </a:xfrm>
          <a:prstGeom prst="rect">
            <a:avLst/>
          </a:prstGeom>
        </p:spPr>
        <p:txBody>
          <a:bodyPr wrap="square">
            <a:spAutoFit/>
          </a:bodyPr>
          <a:lstStyle/>
          <a:p>
            <a:pPr algn="ctr"/>
            <a:r>
              <a:rPr lang="ru-RU" sz="1400" dirty="0" smtClean="0">
                <a:latin typeface="Times New Roman" panose="02020603050405020304" pitchFamily="18" charset="0"/>
                <a:cs typeface="Times New Roman" panose="02020603050405020304" pitchFamily="18" charset="0"/>
              </a:rPr>
              <a:t>Алюминий </a:t>
            </a:r>
            <a:r>
              <a:rPr lang="ru-RU" sz="1400" dirty="0" err="1" smtClean="0">
                <a:latin typeface="Times New Roman" panose="02020603050405020304" pitchFamily="18" charset="0"/>
                <a:cs typeface="Times New Roman" panose="02020603050405020304" pitchFamily="18" charset="0"/>
              </a:rPr>
              <a:t>беттерінен</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жасалынған</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поездар</a:t>
            </a:r>
            <a:r>
              <a:rPr lang="ru-RU" dirty="0" smtClean="0">
                <a:latin typeface="Times New Roman" panose="02020603050405020304" pitchFamily="18" charset="0"/>
                <a:cs typeface="Times New Roman" panose="02020603050405020304" pitchFamily="18" charset="0"/>
              </a:rPr>
              <a:t>.</a:t>
            </a:r>
            <a:endParaRPr lang="kk-KZ"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0466059"/>
      </p:ext>
    </p:extLst>
  </p:cSld>
  <p:clrMapOvr>
    <a:masterClrMapping/>
  </p:clrMapOvr>
  <mc:AlternateContent xmlns:mc="http://schemas.openxmlformats.org/markup-compatibility/2006" xmlns:p14="http://schemas.microsoft.com/office/powerpoint/2010/main">
    <mc:Choice Requires="p14">
      <p:transition spd="slow" p14:dur="2000" advTm="38487"/>
    </mc:Choice>
    <mc:Fallback xmlns="">
      <p:transition spd="slow" advTm="38487"/>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5"/>
          <p:cNvSpPr/>
          <p:nvPr/>
        </p:nvSpPr>
        <p:spPr>
          <a:xfrm>
            <a:off x="86658" y="862405"/>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11" name="object 87"/>
          <p:cNvSpPr txBox="1"/>
          <p:nvPr/>
        </p:nvSpPr>
        <p:spPr>
          <a:xfrm>
            <a:off x="-73587" y="885972"/>
            <a:ext cx="9363456" cy="308418"/>
          </a:xfrm>
          <a:prstGeom prst="rect">
            <a:avLst/>
          </a:prstGeom>
        </p:spPr>
        <p:txBody>
          <a:bodyPr vert="horz" wrap="square" lIns="0" tIns="0" rIns="0" bIns="0" rtlCol="0">
            <a:spAutoFit/>
          </a:bodyPr>
          <a:lstStyle/>
          <a:p>
            <a:pPr marR="6362" algn="ctr"/>
            <a:r>
              <a:rPr lang="kk-KZ" sz="2004" b="1" spc="-15" dirty="0" smtClean="0">
                <a:solidFill>
                  <a:srgbClr val="375F92"/>
                </a:solidFill>
                <a:latin typeface="Times New Roman" panose="02020603050405020304" pitchFamily="18" charset="0"/>
                <a:cs typeface="Times New Roman" panose="02020603050405020304" pitchFamily="18" charset="0"/>
              </a:rPr>
              <a:t>АЛЮМИНИЙ ҚОРЫТПАЛАРЫ</a:t>
            </a:r>
            <a:endParaRPr lang="ru-RU" sz="2004" b="1" spc="-15" dirty="0">
              <a:solidFill>
                <a:srgbClr val="375F92"/>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714049" y="1480470"/>
            <a:ext cx="8199125" cy="5632311"/>
          </a:xfrm>
          <a:prstGeom prst="rect">
            <a:avLst/>
          </a:prstGeom>
        </p:spPr>
        <p:txBody>
          <a:bodyPr wrap="square">
            <a:spAutoFit/>
          </a:bodyPr>
          <a:lstStyle/>
          <a:p>
            <a:pPr algn="just"/>
            <a:r>
              <a:rPr lang="ru-RU" sz="2400" dirty="0" smtClean="0">
                <a:latin typeface="Times New Roman" panose="02020603050405020304" pitchFamily="18" charset="0"/>
                <a:cs typeface="Times New Roman" panose="02020603050405020304" pitchFamily="18" charset="0"/>
              </a:rPr>
              <a:t>	Алюминий </a:t>
            </a:r>
            <a:r>
              <a:rPr lang="ru-RU" sz="2400" dirty="0" err="1" smtClean="0">
                <a:latin typeface="Times New Roman" panose="02020603050405020304" pitchFamily="18" charset="0"/>
                <a:cs typeface="Times New Roman" panose="02020603050405020304" pitchFamily="18" charset="0"/>
              </a:rPr>
              <a:t>қорытпалары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жоғары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беріктілікке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және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технологиялық</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қасиеттерге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ие</a:t>
            </a:r>
            <a:r>
              <a:rPr lang="ru-RU" sz="2400" dirty="0" smtClean="0">
                <a:latin typeface="Times New Roman" panose="02020603050405020304" pitchFamily="18" charset="0"/>
                <a:cs typeface="Times New Roman" panose="02020603050405020304" pitchFamily="18" charset="0"/>
              </a:rPr>
              <a:t>.  Алюминий </a:t>
            </a:r>
            <a:r>
              <a:rPr lang="ru-RU" sz="2400" dirty="0" err="1" smtClean="0">
                <a:latin typeface="Times New Roman" panose="02020603050405020304" pitchFamily="18" charset="0"/>
                <a:cs typeface="Times New Roman" panose="02020603050405020304" pitchFamily="18" charset="0"/>
              </a:rPr>
              <a:t>қорытпалары</a:t>
            </a:r>
            <a:r>
              <a:rPr lang="ru-RU" sz="2400" dirty="0" smtClean="0">
                <a:latin typeface="Times New Roman" panose="02020603050405020304" pitchFamily="18" charset="0"/>
                <a:cs typeface="Times New Roman" panose="02020603050405020304" pitchFamily="18" charset="0"/>
              </a:rPr>
              <a:t>:</a:t>
            </a:r>
          </a:p>
          <a:p>
            <a:pPr algn="just"/>
            <a:endParaRPr lang="ru-RU" sz="2400" dirty="0">
              <a:latin typeface="Times New Roman" panose="02020603050405020304" pitchFamily="18" charset="0"/>
              <a:cs typeface="Times New Roman" panose="02020603050405020304" pitchFamily="18" charset="0"/>
            </a:endParaRPr>
          </a:p>
          <a:p>
            <a:pPr marL="457200" indent="-457200" algn="just">
              <a:buAutoNum type="arabicPeriod"/>
            </a:pPr>
            <a:r>
              <a:rPr lang="ru-RU" sz="2400" dirty="0" err="1" smtClean="0">
                <a:latin typeface="Times New Roman" panose="02020603050405020304" pitchFamily="18" charset="0"/>
                <a:cs typeface="Times New Roman" panose="02020603050405020304" pitchFamily="18" charset="0"/>
              </a:rPr>
              <a:t>Деформацияланған</a:t>
            </a:r>
            <a:endParaRPr lang="ru-RU" sz="2400" dirty="0" smtClean="0">
              <a:latin typeface="Times New Roman" panose="02020603050405020304" pitchFamily="18" charset="0"/>
              <a:cs typeface="Times New Roman" panose="02020603050405020304" pitchFamily="18" charset="0"/>
            </a:endParaRPr>
          </a:p>
          <a:p>
            <a:pPr marL="457200" indent="-457200" algn="just">
              <a:buAutoNum type="arabicPeriod"/>
            </a:pPr>
            <a:r>
              <a:rPr lang="ru-RU" sz="2400" dirty="0" err="1" smtClean="0">
                <a:latin typeface="Times New Roman" panose="02020603050405020304" pitchFamily="18" charset="0"/>
                <a:cs typeface="Times New Roman" panose="02020603050405020304" pitchFamily="18" charset="0"/>
              </a:rPr>
              <a:t>Құймалы</a:t>
            </a:r>
            <a:endParaRPr lang="ru-RU" sz="2400" dirty="0" smtClean="0">
              <a:latin typeface="Times New Roman" panose="02020603050405020304" pitchFamily="18" charset="0"/>
              <a:cs typeface="Times New Roman" panose="02020603050405020304" pitchFamily="18" charset="0"/>
            </a:endParaRPr>
          </a:p>
          <a:p>
            <a:pPr algn="just"/>
            <a:r>
              <a:rPr lang="ru-RU" sz="2400" dirty="0" err="1" smtClean="0">
                <a:latin typeface="Times New Roman" panose="02020603050405020304" pitchFamily="18" charset="0"/>
                <a:cs typeface="Times New Roman" panose="02020603050405020304" pitchFamily="18" charset="0"/>
              </a:rPr>
              <a:t>Темір</a:t>
            </a:r>
            <a:r>
              <a:rPr lang="ru-RU" sz="2400" dirty="0" smtClean="0">
                <a:latin typeface="Times New Roman" panose="02020603050405020304" pitchFamily="18" charset="0"/>
                <a:cs typeface="Times New Roman" panose="02020603050405020304" pitchFamily="18" charset="0"/>
              </a:rPr>
              <a:t>, никель, титан алюминий </a:t>
            </a:r>
            <a:r>
              <a:rPr lang="ru-RU" sz="2400" dirty="0" err="1" smtClean="0">
                <a:latin typeface="Times New Roman" panose="02020603050405020304" pitchFamily="18" charset="0"/>
                <a:cs typeface="Times New Roman" panose="02020603050405020304" pitchFamily="18" charset="0"/>
              </a:rPr>
              <a:t>қорытпаларының</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отқа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төзімділігін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арттырады</a:t>
            </a:r>
            <a:r>
              <a:rPr lang="ru-RU" sz="2400" dirty="0" smtClean="0">
                <a:latin typeface="Times New Roman" panose="02020603050405020304" pitchFamily="18" charset="0"/>
                <a:cs typeface="Times New Roman" panose="02020603050405020304" pitchFamily="18" charset="0"/>
              </a:rPr>
              <a:t>. Мыс, марганец </a:t>
            </a:r>
            <a:r>
              <a:rPr lang="ru-RU" sz="2400" dirty="0" err="1" smtClean="0">
                <a:latin typeface="Times New Roman" panose="02020603050405020304" pitchFamily="18" charset="0"/>
                <a:cs typeface="Times New Roman" panose="02020603050405020304" pitchFamily="18" charset="0"/>
              </a:rPr>
              <a:t>термоөңдеуді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жақсартады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Легірлеу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және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термиялық</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өңдеу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кезінде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алюминийдің</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беріктілігі</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σв</a:t>
            </a:r>
            <a:r>
              <a:rPr lang="ru-RU"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100 -</a:t>
            </a:r>
            <a:r>
              <a:rPr lang="ru-RU" sz="2400" dirty="0" err="1" smtClean="0">
                <a:latin typeface="Times New Roman" panose="02020603050405020304" pitchFamily="18" charset="0"/>
                <a:cs typeface="Times New Roman" panose="02020603050405020304" pitchFamily="18" charset="0"/>
              </a:rPr>
              <a:t>ден</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500  МПа) </a:t>
            </a:r>
            <a:r>
              <a:rPr lang="ru-RU" sz="2400" dirty="0" err="1" smtClean="0">
                <a:latin typeface="Times New Roman" panose="02020603050405020304" pitchFamily="18" charset="0"/>
                <a:cs typeface="Times New Roman" panose="02020603050405020304" pitchFamily="18" charset="0"/>
              </a:rPr>
              <a:t>және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қаттылығы</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(НВ </a:t>
            </a:r>
            <a:r>
              <a:rPr lang="ru-RU" sz="2400" dirty="0" smtClean="0">
                <a:latin typeface="Times New Roman" panose="02020603050405020304" pitchFamily="18" charset="0"/>
                <a:cs typeface="Times New Roman" panose="02020603050405020304" pitchFamily="18" charset="0"/>
              </a:rPr>
              <a:t>20 –дан -150</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бірнеше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есе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артады</a:t>
            </a:r>
            <a:r>
              <a:rPr lang="ru-RU" sz="2400" dirty="0" smtClean="0">
                <a:latin typeface="Times New Roman" panose="02020603050405020304" pitchFamily="18" charset="0"/>
                <a:cs typeface="Times New Roman" panose="02020603050405020304" pitchFamily="18" charset="0"/>
              </a:rPr>
              <a:t>.</a:t>
            </a:r>
          </a:p>
          <a:p>
            <a:pPr algn="just"/>
            <a:r>
              <a:rPr lang="kk-KZ" sz="2400" i="1" dirty="0" smtClean="0">
                <a:latin typeface="Times New Roman" panose="02020603050405020304" pitchFamily="18" charset="0"/>
                <a:cs typeface="Times New Roman" panose="02020603050405020304" pitchFamily="18" charset="0"/>
              </a:rPr>
              <a:t>	Легірлеу</a:t>
            </a:r>
            <a:r>
              <a:rPr lang="kk-KZ" sz="2400" dirty="0" smtClean="0">
                <a:latin typeface="Times New Roman" panose="02020603050405020304" pitchFamily="18" charset="0"/>
                <a:cs typeface="Times New Roman" panose="02020603050405020304" pitchFamily="18" charset="0"/>
              </a:rPr>
              <a:t> - құрылымын </a:t>
            </a:r>
            <a:r>
              <a:rPr lang="kk-KZ" sz="2400" dirty="0">
                <a:latin typeface="Times New Roman" panose="02020603050405020304" pitchFamily="18" charset="0"/>
                <a:cs typeface="Times New Roman" panose="02020603050405020304" pitchFamily="18" charset="0"/>
              </a:rPr>
              <a:t>және қасиетін өзгерту мақсатымен элементтерді қосу арқылы материалдық құрылымын өзгерту </a:t>
            </a:r>
            <a:r>
              <a:rPr lang="kk-KZ" sz="2400" dirty="0" smtClean="0">
                <a:latin typeface="Times New Roman" panose="02020603050405020304" pitchFamily="18" charset="0"/>
                <a:cs typeface="Times New Roman" panose="02020603050405020304" pitchFamily="18" charset="0"/>
              </a:rPr>
              <a:t>процессі.</a:t>
            </a:r>
            <a:endParaRPr lang="kk-KZ" sz="2400" dirty="0">
              <a:latin typeface="Times New Roman" panose="02020603050405020304" pitchFamily="18" charset="0"/>
              <a:cs typeface="Times New Roman" panose="02020603050405020304" pitchFamily="18" charset="0"/>
            </a:endParaRPr>
          </a:p>
          <a:p>
            <a:pPr algn="just"/>
            <a:endParaRPr lang="ru-RU" sz="2400" dirty="0">
              <a:latin typeface="Times New Roman" panose="02020603050405020304" pitchFamily="18" charset="0"/>
              <a:cs typeface="Times New Roman" panose="02020603050405020304" pitchFamily="18" charset="0"/>
            </a:endParaRPr>
          </a:p>
          <a:p>
            <a:pPr marL="457200" indent="-457200" algn="just">
              <a:buAutoNum type="arabicPeriod"/>
            </a:pPr>
            <a:endParaRPr lang="kk-KZ" sz="2400" dirty="0">
              <a:latin typeface="Times New Roman" panose="02020603050405020304" pitchFamily="18" charset="0"/>
              <a:cs typeface="Times New Roman" panose="02020603050405020304" pitchFamily="18" charset="0"/>
            </a:endParaRPr>
          </a:p>
        </p:txBody>
      </p:sp>
      <p:sp>
        <p:nvSpPr>
          <p:cNvPr id="1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10" name="object 63"/>
          <p:cNvSpPr txBox="1"/>
          <p:nvPr/>
        </p:nvSpPr>
        <p:spPr>
          <a:xfrm>
            <a:off x="7991301" y="6494970"/>
            <a:ext cx="921873" cy="276999"/>
          </a:xfrm>
          <a:prstGeom prst="rect">
            <a:avLst/>
          </a:prstGeom>
        </p:spPr>
        <p:txBody>
          <a:bodyPr vert="horz" wrap="square" lIns="0" tIns="0" rIns="0" bIns="0" rtlCol="0">
            <a:spAutoFit/>
          </a:bodyPr>
          <a:lstStyle/>
          <a:p>
            <a:pPr marL="662078" algn="r"/>
            <a:r>
              <a:rPr lang="kk-KZ" b="1" dirty="0" smtClean="0">
                <a:solidFill>
                  <a:schemeClr val="tx2"/>
                </a:solidFill>
                <a:latin typeface="Arial" panose="020B0604020202020204" pitchFamily="34" charset="0"/>
                <a:cs typeface="Arial" panose="020B0604020202020204" pitchFamily="34" charset="0"/>
              </a:rPr>
              <a:t>11</a:t>
            </a:r>
            <a:endParaRPr b="1" dirty="0">
              <a:solidFill>
                <a:schemeClr val="tx2"/>
              </a:solidFill>
              <a:latin typeface="Arial" panose="020B0604020202020204" pitchFamily="34" charset="0"/>
              <a:cs typeface="Arial" panose="020B0604020202020204" pitchFamily="34" charset="0"/>
            </a:endParaRPr>
          </a:p>
        </p:txBody>
      </p:sp>
      <p:pic>
        <p:nvPicPr>
          <p:cNvPr id="15" name="Рисунок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66298"/>
            <a:ext cx="709278" cy="669092"/>
          </a:xfrm>
          <a:prstGeom prst="rect">
            <a:avLst/>
          </a:prstGeom>
        </p:spPr>
      </p:pic>
    </p:spTree>
    <p:extLst>
      <p:ext uri="{BB962C8B-B14F-4D97-AF65-F5344CB8AC3E}">
        <p14:creationId xmlns:p14="http://schemas.microsoft.com/office/powerpoint/2010/main" val="3011517432"/>
      </p:ext>
    </p:extLst>
  </p:cSld>
  <p:clrMapOvr>
    <a:masterClrMapping/>
  </p:clrMapOvr>
  <mc:AlternateContent xmlns:mc="http://schemas.openxmlformats.org/markup-compatibility/2006" xmlns:p14="http://schemas.microsoft.com/office/powerpoint/2010/main">
    <mc:Choice Requires="p14">
      <p:transition spd="slow" p14:dur="2000" advTm="38487"/>
    </mc:Choice>
    <mc:Fallback xmlns="">
      <p:transition spd="slow" advTm="38487"/>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5"/>
          <p:cNvSpPr/>
          <p:nvPr/>
        </p:nvSpPr>
        <p:spPr>
          <a:xfrm>
            <a:off x="86658" y="862405"/>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11" name="object 87"/>
          <p:cNvSpPr txBox="1"/>
          <p:nvPr/>
        </p:nvSpPr>
        <p:spPr>
          <a:xfrm>
            <a:off x="-73587" y="885972"/>
            <a:ext cx="9363456" cy="308418"/>
          </a:xfrm>
          <a:prstGeom prst="rect">
            <a:avLst/>
          </a:prstGeom>
        </p:spPr>
        <p:txBody>
          <a:bodyPr vert="horz" wrap="square" lIns="0" tIns="0" rIns="0" bIns="0" rtlCol="0">
            <a:spAutoFit/>
          </a:bodyPr>
          <a:lstStyle/>
          <a:p>
            <a:pPr marR="6362" algn="ctr"/>
            <a:r>
              <a:rPr lang="kk-KZ" sz="2004" b="1" spc="-15" dirty="0" smtClean="0">
                <a:solidFill>
                  <a:srgbClr val="375F92"/>
                </a:solidFill>
                <a:latin typeface="Times New Roman" panose="02020603050405020304" pitchFamily="18" charset="0"/>
                <a:cs typeface="Times New Roman" panose="02020603050405020304" pitchFamily="18" charset="0"/>
              </a:rPr>
              <a:t>ДЕФОРМАЦИЯЛАНҒАН АЛЮМИНИЙ ҚОРЫТПАЛАРЫ</a:t>
            </a:r>
            <a:endParaRPr lang="ru-RU" sz="2004" b="1" spc="-15" dirty="0">
              <a:solidFill>
                <a:srgbClr val="375F92"/>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714049" y="1480470"/>
            <a:ext cx="8199125" cy="4893647"/>
          </a:xfrm>
          <a:prstGeom prst="rect">
            <a:avLst/>
          </a:prstGeom>
        </p:spPr>
        <p:txBody>
          <a:bodyPr wrap="square">
            <a:spAutoFit/>
          </a:bodyPr>
          <a:lstStyle/>
          <a:p>
            <a:pPr lvl="0" algn="just"/>
            <a:r>
              <a:rPr lang="ru-RU" sz="2400" dirty="0" smtClean="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a:t>
            </a:r>
            <a:r>
              <a:rPr lang="ru-RU" sz="2200" dirty="0" err="1" smtClean="0">
                <a:latin typeface="Times New Roman" panose="02020603050405020304" pitchFamily="18" charset="0"/>
                <a:cs typeface="Times New Roman" panose="02020603050405020304" pitchFamily="18" charset="0"/>
              </a:rPr>
              <a:t>ермиялық</a:t>
            </a:r>
            <a:r>
              <a:rPr lang="ru-RU" sz="2200" dirty="0" smtClean="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өңдеумен</a:t>
            </a:r>
            <a:r>
              <a:rPr lang="ru-RU" sz="2200" dirty="0" smtClean="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беріктендірілмейтін</a:t>
            </a:r>
            <a:r>
              <a:rPr lang="ru-RU" sz="2200" dirty="0" smtClean="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деформацияланған</a:t>
            </a:r>
            <a:r>
              <a:rPr lang="ru-RU" sz="2200" dirty="0" smtClean="0">
                <a:latin typeface="Times New Roman" panose="02020603050405020304" pitchFamily="18" charset="0"/>
                <a:cs typeface="Times New Roman" panose="02020603050405020304" pitchFamily="18" charset="0"/>
              </a:rPr>
              <a:t> алюминий </a:t>
            </a:r>
            <a:r>
              <a:rPr lang="ru-RU" sz="2200" dirty="0" err="1" smtClean="0">
                <a:latin typeface="Times New Roman" panose="02020603050405020304" pitchFamily="18" charset="0"/>
                <a:cs typeface="Times New Roman" panose="02020603050405020304" pitchFamily="18" charset="0"/>
              </a:rPr>
              <a:t>қорытпалары</a:t>
            </a:r>
            <a:r>
              <a:rPr lang="kk-KZ" sz="2200" dirty="0" smtClean="0">
                <a:latin typeface="Times New Roman" panose="02020603050405020304" pitchFamily="18" charset="0"/>
                <a:cs typeface="Times New Roman" panose="02020603050405020304" pitchFamily="18" charset="0"/>
              </a:rPr>
              <a:t>на</a:t>
            </a:r>
            <a:r>
              <a:rPr lang="ru-RU" sz="2200" dirty="0" smtClean="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Al-</a:t>
            </a:r>
            <a:r>
              <a:rPr lang="en-US" sz="2200" dirty="0" err="1" smtClean="0">
                <a:latin typeface="Times New Roman" panose="02020603050405020304" pitchFamily="18" charset="0"/>
                <a:cs typeface="Times New Roman" panose="02020603050405020304" pitchFamily="18" charset="0"/>
              </a:rPr>
              <a:t>Mn</a:t>
            </a:r>
            <a:r>
              <a:rPr lang="kk-KZ" sz="2200" dirty="0" smtClean="0">
                <a:latin typeface="Times New Roman" panose="02020603050405020304" pitchFamily="18" charset="0"/>
                <a:cs typeface="Times New Roman" panose="02020603050405020304" pitchFamily="18" charset="0"/>
              </a:rPr>
              <a:t> қорытпа жүйелері жатады.</a:t>
            </a:r>
            <a:r>
              <a:rPr lang="en-US" sz="2200" dirty="0" smtClean="0">
                <a:latin typeface="Times New Roman" panose="02020603050405020304" pitchFamily="18" charset="0"/>
                <a:cs typeface="Times New Roman" panose="02020603050405020304" pitchFamily="18" charset="0"/>
              </a:rPr>
              <a:t> </a:t>
            </a:r>
            <a:r>
              <a:rPr lang="kk-KZ" sz="2200" dirty="0" smtClean="0">
                <a:latin typeface="Times New Roman" panose="02020603050405020304" pitchFamily="18" charset="0"/>
                <a:cs typeface="Times New Roman" panose="02020603050405020304" pitchFamily="18" charset="0"/>
              </a:rPr>
              <a:t>Олар жоғары коррозияға төзімділікке ие, пісірімділік қасиеті және икемділігі жоғары. </a:t>
            </a:r>
            <a:r>
              <a:rPr lang="ru-RU" sz="2200" dirty="0" err="1" smtClean="0">
                <a:latin typeface="Times New Roman" panose="02020603050405020304" pitchFamily="18" charset="0"/>
                <a:cs typeface="Times New Roman" panose="02020603050405020304" pitchFamily="18" charset="0"/>
              </a:rPr>
              <a:t>Деформацияланатын</a:t>
            </a:r>
            <a:r>
              <a:rPr lang="ru-RU" sz="2200" dirty="0" smtClean="0">
                <a:latin typeface="Times New Roman" panose="02020603050405020304" pitchFamily="18" charset="0"/>
                <a:cs typeface="Times New Roman" panose="02020603050405020304" pitchFamily="18" charset="0"/>
              </a:rPr>
              <a:t> алюминий </a:t>
            </a:r>
            <a:r>
              <a:rPr lang="ru-RU" sz="2200" dirty="0" err="1" smtClean="0">
                <a:latin typeface="Times New Roman" panose="02020603050405020304" pitchFamily="18" charset="0"/>
                <a:cs typeface="Times New Roman" panose="02020603050405020304" pitchFamily="18" charset="0"/>
              </a:rPr>
              <a:t>қорытпаларына</a:t>
            </a:r>
            <a:r>
              <a:rPr lang="ru-RU" sz="2200" dirty="0" smtClean="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қосыныдылары</a:t>
            </a:r>
            <a:r>
              <a:rPr lang="ru-RU" sz="2200" dirty="0" smtClean="0">
                <a:latin typeface="Times New Roman" panose="02020603050405020304" pitchFamily="18" charset="0"/>
                <a:cs typeface="Times New Roman" panose="02020603050405020304" pitchFamily="18" charset="0"/>
              </a:rPr>
              <a:t> бар </a:t>
            </a:r>
            <a:r>
              <a:rPr lang="ru-RU" sz="2200" dirty="0" err="1" smtClean="0">
                <a:latin typeface="Times New Roman" panose="02020603050405020304" pitchFamily="18" charset="0"/>
                <a:cs typeface="Times New Roman" panose="02020603050405020304" pitchFamily="18" charset="0"/>
              </a:rPr>
              <a:t>Al</a:t>
            </a:r>
            <a:r>
              <a:rPr lang="ru-RU" sz="2200" dirty="0" smtClean="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a:t>
            </a:r>
            <a:r>
              <a:rPr lang="ru-RU" sz="2200" dirty="0" err="1">
                <a:latin typeface="Times New Roman" panose="02020603050405020304" pitchFamily="18" charset="0"/>
                <a:cs typeface="Times New Roman" panose="02020603050405020304" pitchFamily="18" charset="0"/>
              </a:rPr>
              <a:t>Cu</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Mg</a:t>
            </a:r>
            <a:r>
              <a:rPr lang="ru-RU" sz="2200" dirty="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қорытпалары</a:t>
            </a:r>
            <a:r>
              <a:rPr lang="ru-RU" sz="2200" dirty="0" smtClean="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жатады</a:t>
            </a:r>
            <a:r>
              <a:rPr lang="ru-RU" sz="2200" dirty="0" smtClean="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Мысалы</a:t>
            </a:r>
            <a:r>
              <a:rPr lang="ru-RU" sz="2200" dirty="0" smtClean="0">
                <a:latin typeface="Times New Roman" panose="02020603050405020304" pitchFamily="18" charset="0"/>
                <a:cs typeface="Times New Roman" panose="02020603050405020304" pitchFamily="18" charset="0"/>
              </a:rPr>
              <a:t>, дюралюминий. </a:t>
            </a:r>
            <a:r>
              <a:rPr lang="ru-RU" sz="2200" dirty="0" err="1" smtClean="0">
                <a:latin typeface="Times New Roman" panose="02020603050405020304" pitchFamily="18" charset="0"/>
                <a:cs typeface="Times New Roman" panose="02020603050405020304" pitchFamily="18" charset="0"/>
              </a:rPr>
              <a:t>Құрамында</a:t>
            </a:r>
            <a:r>
              <a:rPr lang="ru-RU" sz="2200" dirty="0" smtClean="0">
                <a:latin typeface="Times New Roman" panose="02020603050405020304" pitchFamily="18" charset="0"/>
                <a:cs typeface="Times New Roman" panose="02020603050405020304" pitchFamily="18" charset="0"/>
              </a:rPr>
              <a:t> 4,5 </a:t>
            </a:r>
            <a:r>
              <a:rPr lang="ru-RU" sz="2200" dirty="0">
                <a:latin typeface="Times New Roman" panose="02020603050405020304" pitchFamily="18" charset="0"/>
                <a:cs typeface="Times New Roman" panose="02020603050405020304" pitchFamily="18" charset="0"/>
              </a:rPr>
              <a:t>%  </a:t>
            </a:r>
            <a:r>
              <a:rPr lang="ru-RU" sz="2200" dirty="0" smtClean="0">
                <a:latin typeface="Times New Roman" panose="02020603050405020304" pitchFamily="18" charset="0"/>
                <a:cs typeface="Times New Roman" panose="02020603050405020304" pitchFamily="18" charset="0"/>
              </a:rPr>
              <a:t>мыс,  </a:t>
            </a:r>
            <a:r>
              <a:rPr lang="ru-RU" sz="2200" dirty="0">
                <a:latin typeface="Times New Roman" panose="02020603050405020304" pitchFamily="18" charset="0"/>
                <a:cs typeface="Times New Roman" panose="02020603050405020304" pitchFamily="18" charset="0"/>
              </a:rPr>
              <a:t>1,6%  </a:t>
            </a:r>
            <a:r>
              <a:rPr lang="ru-RU" sz="2200" dirty="0" smtClean="0">
                <a:latin typeface="Times New Roman" panose="02020603050405020304" pitchFamily="18" charset="0"/>
                <a:cs typeface="Times New Roman" panose="02020603050405020304" pitchFamily="18" charset="0"/>
              </a:rPr>
              <a:t>магний </a:t>
            </a:r>
            <a:r>
              <a:rPr lang="ru-RU" sz="2200" dirty="0" err="1" smtClean="0">
                <a:latin typeface="Times New Roman" panose="02020603050405020304" pitchFamily="18" charset="0"/>
                <a:cs typeface="Times New Roman" panose="02020603050405020304" pitchFamily="18" charset="0"/>
              </a:rPr>
              <a:t>және</a:t>
            </a:r>
            <a:r>
              <a:rPr lang="ru-RU" sz="2200" dirty="0" smtClean="0">
                <a:latin typeface="Times New Roman" panose="02020603050405020304" pitchFamily="18" charset="0"/>
                <a:cs typeface="Times New Roman" panose="02020603050405020304" pitchFamily="18" charset="0"/>
              </a:rPr>
              <a:t> 0,7</a:t>
            </a:r>
            <a:r>
              <a:rPr lang="ru-RU" sz="2200" dirty="0">
                <a:latin typeface="Times New Roman" panose="02020603050405020304" pitchFamily="18" charset="0"/>
                <a:cs typeface="Times New Roman" panose="02020603050405020304" pitchFamily="18" charset="0"/>
              </a:rPr>
              <a:t>%  </a:t>
            </a:r>
            <a:r>
              <a:rPr lang="ru-RU" sz="2200" dirty="0" smtClean="0">
                <a:latin typeface="Times New Roman" panose="02020603050405020304" pitchFamily="18" charset="0"/>
                <a:cs typeface="Times New Roman" panose="02020603050405020304" pitchFamily="18" charset="0"/>
              </a:rPr>
              <a:t>марганец.</a:t>
            </a:r>
            <a:r>
              <a:rPr lang="kk-KZ" sz="2200" dirty="0">
                <a:latin typeface="Times New Roman" panose="02020603050405020304" pitchFamily="18" charset="0"/>
                <a:cs typeface="Times New Roman" panose="02020603050405020304" pitchFamily="18" charset="0"/>
              </a:rPr>
              <a:t> Дюралюминий құрамына кіретін </a:t>
            </a:r>
            <a:r>
              <a:rPr lang="kk-KZ" sz="2200" dirty="0" smtClean="0">
                <a:latin typeface="Times New Roman" panose="02020603050405020304" pitchFamily="18" charset="0"/>
                <a:cs typeface="Times New Roman" panose="02020603050405020304" pitchFamily="18" charset="0"/>
              </a:rPr>
              <a:t>металдар: </a:t>
            </a:r>
            <a:r>
              <a:rPr lang="en-US" sz="2200" dirty="0">
                <a:latin typeface="Times New Roman" panose="02020603050405020304" pitchFamily="18" charset="0"/>
                <a:cs typeface="Times New Roman" panose="02020603050405020304" pitchFamily="18" charset="0"/>
              </a:rPr>
              <a:t>Al, Cu, Mg, </a:t>
            </a:r>
            <a:r>
              <a:rPr lang="en-US" sz="2200" dirty="0" err="1" smtClean="0">
                <a:latin typeface="Times New Roman" panose="02020603050405020304" pitchFamily="18" charset="0"/>
                <a:cs typeface="Times New Roman" panose="02020603050405020304" pitchFamily="18" charset="0"/>
              </a:rPr>
              <a:t>Mn</a:t>
            </a:r>
            <a:r>
              <a:rPr lang="kk-KZ" sz="2200" dirty="0" smtClean="0">
                <a:latin typeface="Times New Roman" panose="02020603050405020304" pitchFamily="18" charset="0"/>
                <a:cs typeface="Times New Roman" panose="02020603050405020304" pitchFamily="18" charset="0"/>
              </a:rPr>
              <a:t>.</a:t>
            </a:r>
            <a:r>
              <a:rPr lang="kk-KZ" sz="2200" dirty="0">
                <a:latin typeface="Times New Roman" panose="02020603050405020304" pitchFamily="18" charset="0"/>
                <a:cs typeface="Times New Roman" panose="02020603050405020304" pitchFamily="18" charset="0"/>
              </a:rPr>
              <a:t> </a:t>
            </a:r>
            <a:endParaRPr lang="kk-KZ" sz="2200" dirty="0" smtClean="0">
              <a:latin typeface="Times New Roman" panose="02020603050405020304" pitchFamily="18" charset="0"/>
              <a:cs typeface="Times New Roman" panose="02020603050405020304" pitchFamily="18" charset="0"/>
            </a:endParaRPr>
          </a:p>
          <a:p>
            <a:pPr lvl="0" algn="just"/>
            <a:r>
              <a:rPr lang="kk-KZ" sz="2200" dirty="0" smtClean="0">
                <a:latin typeface="Times New Roman" panose="02020603050405020304" pitchFamily="18" charset="0"/>
                <a:cs typeface="Times New Roman" panose="02020603050405020304" pitchFamily="18" charset="0"/>
              </a:rPr>
              <a:t>Ұшақ </a:t>
            </a:r>
            <a:r>
              <a:rPr lang="kk-KZ" sz="2200" dirty="0">
                <a:latin typeface="Times New Roman" panose="02020603050405020304" pitchFamily="18" charset="0"/>
                <a:cs typeface="Times New Roman" panose="02020603050405020304" pitchFamily="18" charset="0"/>
              </a:rPr>
              <a:t>жасауда, өнеркәсіптік және </a:t>
            </a:r>
            <a:endParaRPr lang="kk-KZ" sz="2200" dirty="0" smtClean="0">
              <a:latin typeface="Times New Roman" panose="02020603050405020304" pitchFamily="18" charset="0"/>
              <a:cs typeface="Times New Roman" panose="02020603050405020304" pitchFamily="18" charset="0"/>
            </a:endParaRPr>
          </a:p>
          <a:p>
            <a:pPr lvl="0" algn="just"/>
            <a:r>
              <a:rPr lang="kk-KZ" sz="2200" dirty="0" smtClean="0">
                <a:latin typeface="Times New Roman" panose="02020603050405020304" pitchFamily="18" charset="0"/>
                <a:cs typeface="Times New Roman" panose="02020603050405020304" pitchFamily="18" charset="0"/>
              </a:rPr>
              <a:t>тұрмыстық </a:t>
            </a:r>
            <a:r>
              <a:rPr lang="kk-KZ" sz="2200" dirty="0">
                <a:latin typeface="Times New Roman" panose="02020603050405020304" pitchFamily="18" charset="0"/>
                <a:cs typeface="Times New Roman" panose="02020603050405020304" pitchFamily="18" charset="0"/>
              </a:rPr>
              <a:t>техникада кеңінен </a:t>
            </a:r>
            <a:endParaRPr lang="kk-KZ" sz="2200" dirty="0" smtClean="0">
              <a:latin typeface="Times New Roman" panose="02020603050405020304" pitchFamily="18" charset="0"/>
              <a:cs typeface="Times New Roman" panose="02020603050405020304" pitchFamily="18" charset="0"/>
            </a:endParaRPr>
          </a:p>
          <a:p>
            <a:pPr lvl="0" algn="just"/>
            <a:r>
              <a:rPr lang="kk-KZ" sz="2200" dirty="0" smtClean="0">
                <a:latin typeface="Times New Roman" panose="02020603050405020304" pitchFamily="18" charset="0"/>
                <a:cs typeface="Times New Roman" panose="02020603050405020304" pitchFamily="18" charset="0"/>
              </a:rPr>
              <a:t>қолданылатын </a:t>
            </a:r>
            <a:r>
              <a:rPr lang="kk-KZ" sz="2200" dirty="0">
                <a:latin typeface="Times New Roman" panose="02020603050405020304" pitchFamily="18" charset="0"/>
                <a:cs typeface="Times New Roman" panose="02020603050405020304" pitchFamily="18" charset="0"/>
              </a:rPr>
              <a:t>алюминий, мыс, </a:t>
            </a:r>
            <a:endParaRPr lang="kk-KZ" sz="2200" dirty="0" smtClean="0">
              <a:latin typeface="Times New Roman" panose="02020603050405020304" pitchFamily="18" charset="0"/>
              <a:cs typeface="Times New Roman" panose="02020603050405020304" pitchFamily="18" charset="0"/>
            </a:endParaRPr>
          </a:p>
          <a:p>
            <a:pPr lvl="0" algn="just"/>
            <a:r>
              <a:rPr lang="kk-KZ" sz="2200" dirty="0" smtClean="0">
                <a:latin typeface="Times New Roman" panose="02020603050405020304" pitchFamily="18" charset="0"/>
                <a:cs typeface="Times New Roman" panose="02020603050405020304" pitchFamily="18" charset="0"/>
              </a:rPr>
              <a:t>магний </a:t>
            </a:r>
            <a:r>
              <a:rPr lang="kk-KZ" sz="2200" dirty="0">
                <a:latin typeface="Times New Roman" panose="02020603050405020304" pitchFamily="18" charset="0"/>
                <a:cs typeface="Times New Roman" panose="02020603050405020304" pitchFamily="18" charset="0"/>
              </a:rPr>
              <a:t>және марганец </a:t>
            </a:r>
            <a:r>
              <a:rPr lang="kk-KZ" sz="2200" dirty="0" smtClean="0">
                <a:latin typeface="Times New Roman" panose="02020603050405020304" pitchFamily="18" charset="0"/>
                <a:cs typeface="Times New Roman" panose="02020603050405020304" pitchFamily="18" charset="0"/>
              </a:rPr>
              <a:t>қорытпасы болып </a:t>
            </a:r>
          </a:p>
          <a:p>
            <a:pPr lvl="0" algn="just"/>
            <a:r>
              <a:rPr lang="kk-KZ" sz="2200" dirty="0" smtClean="0">
                <a:latin typeface="Times New Roman" panose="02020603050405020304" pitchFamily="18" charset="0"/>
                <a:cs typeface="Times New Roman" panose="02020603050405020304" pitchFamily="18" charset="0"/>
              </a:rPr>
              <a:t>табылады. </a:t>
            </a:r>
            <a:endParaRPr lang="en-US" sz="2200" dirty="0">
              <a:latin typeface="Times New Roman" panose="02020603050405020304" pitchFamily="18" charset="0"/>
              <a:cs typeface="Times New Roman" panose="02020603050405020304" pitchFamily="18" charset="0"/>
            </a:endParaRPr>
          </a:p>
          <a:p>
            <a:pPr algn="just"/>
            <a:r>
              <a:rPr lang="kk-KZ" sz="2400" dirty="0" smtClean="0"/>
              <a:t> </a:t>
            </a:r>
            <a:endParaRPr lang="ru-RU" sz="2400" dirty="0">
              <a:latin typeface="Times New Roman" panose="02020603050405020304" pitchFamily="18" charset="0"/>
              <a:cs typeface="Times New Roman" panose="02020603050405020304" pitchFamily="18" charset="0"/>
            </a:endParaRPr>
          </a:p>
        </p:txBody>
      </p:sp>
      <p:sp>
        <p:nvSpPr>
          <p:cNvPr id="1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10" name="object 63"/>
          <p:cNvSpPr txBox="1"/>
          <p:nvPr/>
        </p:nvSpPr>
        <p:spPr>
          <a:xfrm>
            <a:off x="7991301" y="6494970"/>
            <a:ext cx="921873" cy="276999"/>
          </a:xfrm>
          <a:prstGeom prst="rect">
            <a:avLst/>
          </a:prstGeom>
        </p:spPr>
        <p:txBody>
          <a:bodyPr vert="horz" wrap="square" lIns="0" tIns="0" rIns="0" bIns="0" rtlCol="0">
            <a:spAutoFit/>
          </a:bodyPr>
          <a:lstStyle/>
          <a:p>
            <a:pPr marL="662078" algn="r"/>
            <a:r>
              <a:rPr lang="kk-KZ" b="1" dirty="0" smtClean="0">
                <a:solidFill>
                  <a:schemeClr val="tx2"/>
                </a:solidFill>
                <a:latin typeface="Arial" panose="020B0604020202020204" pitchFamily="34" charset="0"/>
                <a:cs typeface="Arial" panose="020B0604020202020204" pitchFamily="34" charset="0"/>
              </a:rPr>
              <a:t>12</a:t>
            </a:r>
            <a:endParaRPr b="1" dirty="0">
              <a:solidFill>
                <a:schemeClr val="tx2"/>
              </a:solidFill>
              <a:latin typeface="Arial" panose="020B0604020202020204" pitchFamily="34" charset="0"/>
              <a:cs typeface="Arial" panose="020B0604020202020204" pitchFamily="34" charset="0"/>
            </a:endParaRPr>
          </a:p>
        </p:txBody>
      </p:sp>
      <p:pic>
        <p:nvPicPr>
          <p:cNvPr id="15" name="Рисунок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66298"/>
            <a:ext cx="709278" cy="669092"/>
          </a:xfrm>
          <a:prstGeom prst="rect">
            <a:avLst/>
          </a:prstGeom>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4324" y="4293096"/>
            <a:ext cx="2625768" cy="19540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13370076"/>
      </p:ext>
    </p:extLst>
  </p:cSld>
  <p:clrMapOvr>
    <a:masterClrMapping/>
  </p:clrMapOvr>
  <mc:AlternateContent xmlns:mc="http://schemas.openxmlformats.org/markup-compatibility/2006" xmlns:p14="http://schemas.microsoft.com/office/powerpoint/2010/main">
    <mc:Choice Requires="p14">
      <p:transition spd="slow" p14:dur="2000" advTm="38487"/>
    </mc:Choice>
    <mc:Fallback xmlns="">
      <p:transition spd="slow" advTm="38487"/>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5"/>
          <p:cNvSpPr/>
          <p:nvPr/>
        </p:nvSpPr>
        <p:spPr>
          <a:xfrm>
            <a:off x="86658" y="862405"/>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11" name="object 87"/>
          <p:cNvSpPr txBox="1"/>
          <p:nvPr/>
        </p:nvSpPr>
        <p:spPr>
          <a:xfrm>
            <a:off x="-73587" y="885972"/>
            <a:ext cx="9363456" cy="308418"/>
          </a:xfrm>
          <a:prstGeom prst="rect">
            <a:avLst/>
          </a:prstGeom>
        </p:spPr>
        <p:txBody>
          <a:bodyPr vert="horz" wrap="square" lIns="0" tIns="0" rIns="0" bIns="0" rtlCol="0">
            <a:spAutoFit/>
          </a:bodyPr>
          <a:lstStyle/>
          <a:p>
            <a:pPr marR="6362" algn="ctr"/>
            <a:r>
              <a:rPr lang="kk-KZ" sz="2004" b="1" spc="-15" dirty="0" smtClean="0">
                <a:solidFill>
                  <a:srgbClr val="375F92"/>
                </a:solidFill>
                <a:latin typeface="Times New Roman" panose="02020603050405020304" pitchFamily="18" charset="0"/>
                <a:cs typeface="Times New Roman" panose="02020603050405020304" pitchFamily="18" charset="0"/>
              </a:rPr>
              <a:t>ҚҰЙМАЛЫ АЛЮМИНИЙ ҚОРЫТПАЛАРЫ</a:t>
            </a:r>
            <a:endParaRPr lang="ru-RU" sz="2004" b="1" spc="-15" dirty="0">
              <a:solidFill>
                <a:srgbClr val="375F92"/>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323529" y="1480470"/>
            <a:ext cx="5112568" cy="4893647"/>
          </a:xfrm>
          <a:prstGeom prst="rect">
            <a:avLst/>
          </a:prstGeom>
        </p:spPr>
        <p:txBody>
          <a:bodyPr wrap="square">
            <a:spAutoFit/>
          </a:bodyPr>
          <a:lstStyle/>
          <a:p>
            <a:pPr algn="just"/>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a:t>
            </a:r>
            <a:r>
              <a:rPr lang="ru-RU" sz="2400" dirty="0" err="1" smtClean="0">
                <a:latin typeface="Times New Roman" panose="02020603050405020304" pitchFamily="18" charset="0"/>
                <a:cs typeface="Times New Roman" panose="02020603050405020304" pitchFamily="18" charset="0"/>
              </a:rPr>
              <a:t>еформацияланатын</a:t>
            </a:r>
            <a:r>
              <a:rPr lang="ru-RU" sz="2400" dirty="0" smtClean="0">
                <a:latin typeface="Times New Roman" panose="02020603050405020304" pitchFamily="18" charset="0"/>
                <a:cs typeface="Times New Roman" panose="02020603050405020304" pitchFamily="18" charset="0"/>
              </a:rPr>
              <a:t> алюминий </a:t>
            </a:r>
            <a:r>
              <a:rPr lang="ru-RU" sz="2400" dirty="0" err="1" smtClean="0">
                <a:latin typeface="Times New Roman" panose="02020603050405020304" pitchFamily="18" charset="0"/>
                <a:cs typeface="Times New Roman" panose="02020603050405020304" pitchFamily="18" charset="0"/>
              </a:rPr>
              <a:t>қорытпаларындағы</a:t>
            </a:r>
            <a:r>
              <a:rPr lang="ru-RU" sz="2400" dirty="0" smtClean="0">
                <a:latin typeface="Times New Roman" panose="02020603050405020304" pitchFamily="18" charset="0"/>
                <a:cs typeface="Times New Roman" panose="02020603050405020304" pitchFamily="18" charset="0"/>
              </a:rPr>
              <a:t> бар </a:t>
            </a:r>
            <a:r>
              <a:rPr lang="ru-RU" sz="2400" dirty="0" err="1" smtClean="0">
                <a:latin typeface="Times New Roman" panose="02020603050405020304" pitchFamily="18" charset="0"/>
                <a:cs typeface="Times New Roman" panose="02020603050405020304" pitchFamily="18" charset="0"/>
              </a:rPr>
              <a:t>легірлеуші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элементтер</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кездеседі</a:t>
            </a:r>
            <a:r>
              <a:rPr lang="ru-RU" sz="2400" dirty="0" smtClean="0">
                <a:latin typeface="Times New Roman" panose="02020603050405020304" pitchFamily="18" charset="0"/>
                <a:cs typeface="Times New Roman" panose="02020603050405020304" pitchFamily="18" charset="0"/>
              </a:rPr>
              <a:t>, (до </a:t>
            </a:r>
            <a:r>
              <a:rPr lang="ru-RU" sz="2400" dirty="0">
                <a:latin typeface="Times New Roman" panose="02020603050405020304" pitchFamily="18" charset="0"/>
                <a:cs typeface="Times New Roman" panose="02020603050405020304" pitchFamily="18" charset="0"/>
              </a:rPr>
              <a:t>9 — </a:t>
            </a:r>
            <a:r>
              <a:rPr lang="ru-RU" sz="2400" dirty="0" smtClean="0">
                <a:latin typeface="Times New Roman" panose="02020603050405020304" pitchFamily="18" charset="0"/>
                <a:cs typeface="Times New Roman" panose="02020603050405020304" pitchFamily="18" charset="0"/>
              </a:rPr>
              <a:t>13). </a:t>
            </a:r>
            <a:r>
              <a:rPr lang="ru-RU" sz="2400" dirty="0" err="1" smtClean="0">
                <a:latin typeface="Times New Roman" panose="02020603050405020304" pitchFamily="18" charset="0"/>
                <a:cs typeface="Times New Roman" panose="02020603050405020304" pitchFamily="18" charset="0"/>
              </a:rPr>
              <a:t>Олар</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пішіні</a:t>
            </a:r>
            <a:r>
              <a:rPr lang="ru-RU" sz="2400" dirty="0" smtClean="0">
                <a:latin typeface="Times New Roman" panose="02020603050405020304" pitchFamily="18" charset="0"/>
                <a:cs typeface="Times New Roman" panose="02020603050405020304" pitchFamily="18" charset="0"/>
              </a:rPr>
              <a:t> бар </a:t>
            </a:r>
            <a:r>
              <a:rPr lang="ru-RU" sz="2400" dirty="0" err="1" smtClean="0">
                <a:latin typeface="Times New Roman" panose="02020603050405020304" pitchFamily="18" charset="0"/>
                <a:cs typeface="Times New Roman" panose="02020603050405020304" pitchFamily="18" charset="0"/>
              </a:rPr>
              <a:t>құймалы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бұйымдар</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жасау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үшін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қолданады</a:t>
            </a:r>
            <a:r>
              <a:rPr lang="ru-RU" sz="2400" dirty="0" smtClean="0">
                <a:latin typeface="Times New Roman" panose="02020603050405020304" pitchFamily="18" charset="0"/>
                <a:cs typeface="Times New Roman" panose="02020603050405020304" pitchFamily="18" charset="0"/>
              </a:rPr>
              <a:t>. </a:t>
            </a:r>
            <a:r>
              <a:rPr lang="kk-KZ" sz="2400" dirty="0">
                <a:latin typeface="Times New Roman" panose="02020603050405020304" pitchFamily="18" charset="0"/>
                <a:cs typeface="Times New Roman" panose="02020603050405020304" pitchFamily="18" charset="0"/>
              </a:rPr>
              <a:t>Беріктігі және құю қасиеті жоғары алюминий және кремний </a:t>
            </a:r>
            <a:r>
              <a:rPr lang="kk-KZ" sz="2400" dirty="0" smtClean="0">
                <a:latin typeface="Times New Roman" panose="02020603050405020304" pitchFamily="18" charset="0"/>
                <a:cs typeface="Times New Roman" panose="02020603050405020304" pitchFamily="18" charset="0"/>
              </a:rPr>
              <a:t>қорытпасы – </a:t>
            </a:r>
            <a:r>
              <a:rPr lang="ru-RU" sz="2400" dirty="0" smtClean="0">
                <a:latin typeface="Times New Roman" panose="02020603050405020304" pitchFamily="18" charset="0"/>
                <a:cs typeface="Times New Roman" panose="02020603050405020304" pitchFamily="18" charset="0"/>
              </a:rPr>
              <a:t>силумин </a:t>
            </a:r>
            <a:r>
              <a:rPr lang="ru-RU" sz="2400" dirty="0" err="1" smtClean="0">
                <a:latin typeface="Times New Roman" panose="02020603050405020304" pitchFamily="18" charset="0"/>
                <a:cs typeface="Times New Roman" panose="02020603050405020304" pitchFamily="18" charset="0"/>
              </a:rPr>
              <a:t>деп</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аталады</a:t>
            </a:r>
            <a:r>
              <a:rPr lang="ru-RU" sz="2400" dirty="0" smtClean="0">
                <a:latin typeface="Times New Roman" panose="02020603050405020304" pitchFamily="18" charset="0"/>
                <a:cs typeface="Times New Roman" panose="02020603050405020304" pitchFamily="18" charset="0"/>
              </a:rPr>
              <a:t>. Алюминий </a:t>
            </a:r>
            <a:r>
              <a:rPr lang="ru-RU" sz="2400" dirty="0" err="1" smtClean="0">
                <a:latin typeface="Times New Roman" panose="02020603050405020304" pitchFamily="18" charset="0"/>
                <a:cs typeface="Times New Roman" panose="02020603050405020304" pitchFamily="18" charset="0"/>
              </a:rPr>
              <a:t>және</a:t>
            </a:r>
            <a:r>
              <a:rPr lang="ru-RU" sz="2400" dirty="0" smtClean="0">
                <a:latin typeface="Times New Roman" panose="02020603050405020304" pitchFamily="18" charset="0"/>
                <a:cs typeface="Times New Roman" panose="02020603050405020304" pitchFamily="18" charset="0"/>
              </a:rPr>
              <a:t> марганец </a:t>
            </a:r>
            <a:r>
              <a:rPr lang="ru-RU" sz="2400" dirty="0" err="1" smtClean="0">
                <a:latin typeface="Times New Roman" panose="02020603050405020304" pitchFamily="18" charset="0"/>
                <a:cs typeface="Times New Roman" panose="02020603050405020304" pitchFamily="18" charset="0"/>
              </a:rPr>
              <a:t>негізіндегі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қорытпалар</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жоғары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меншікті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беріктілікке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ие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кесуге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тиімді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коррозияға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төзімділігі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беріктілігі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жоғары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икемділігі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төмен</a:t>
            </a:r>
            <a:r>
              <a:rPr lang="ru-RU" sz="2400" dirty="0" smtClean="0">
                <a:latin typeface="Times New Roman" panose="02020603050405020304" pitchFamily="18" charset="0"/>
                <a:cs typeface="Times New Roman" panose="02020603050405020304" pitchFamily="18" charset="0"/>
              </a:rPr>
              <a:t>.</a:t>
            </a:r>
            <a:endParaRPr lang="kk-KZ" sz="2400" dirty="0">
              <a:latin typeface="Times New Roman" panose="02020603050405020304" pitchFamily="18" charset="0"/>
              <a:cs typeface="Times New Roman" panose="02020603050405020304" pitchFamily="18" charset="0"/>
            </a:endParaRPr>
          </a:p>
        </p:txBody>
      </p:sp>
      <p:sp>
        <p:nvSpPr>
          <p:cNvPr id="1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10" name="object 63"/>
          <p:cNvSpPr txBox="1"/>
          <p:nvPr/>
        </p:nvSpPr>
        <p:spPr>
          <a:xfrm>
            <a:off x="7991301" y="6494970"/>
            <a:ext cx="921873" cy="276999"/>
          </a:xfrm>
          <a:prstGeom prst="rect">
            <a:avLst/>
          </a:prstGeom>
        </p:spPr>
        <p:txBody>
          <a:bodyPr vert="horz" wrap="square" lIns="0" tIns="0" rIns="0" bIns="0" rtlCol="0">
            <a:spAutoFit/>
          </a:bodyPr>
          <a:lstStyle/>
          <a:p>
            <a:pPr marL="662078" algn="r"/>
            <a:r>
              <a:rPr lang="kk-KZ" b="1" dirty="0" smtClean="0">
                <a:solidFill>
                  <a:schemeClr val="tx2"/>
                </a:solidFill>
                <a:latin typeface="Arial" panose="020B0604020202020204" pitchFamily="34" charset="0"/>
                <a:cs typeface="Arial" panose="020B0604020202020204" pitchFamily="34" charset="0"/>
              </a:rPr>
              <a:t>13</a:t>
            </a:r>
            <a:endParaRPr b="1" dirty="0">
              <a:solidFill>
                <a:schemeClr val="tx2"/>
              </a:solidFill>
              <a:latin typeface="Arial" panose="020B0604020202020204" pitchFamily="34" charset="0"/>
              <a:cs typeface="Arial" panose="020B0604020202020204" pitchFamily="34" charset="0"/>
            </a:endParaRPr>
          </a:p>
        </p:txBody>
      </p:sp>
      <p:pic>
        <p:nvPicPr>
          <p:cNvPr id="15" name="Рисунок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66298"/>
            <a:ext cx="709278" cy="669092"/>
          </a:xfrm>
          <a:prstGeom prst="rect">
            <a:avLst/>
          </a:prstGeom>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6097" y="1632145"/>
            <a:ext cx="3499120" cy="2660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13370076"/>
      </p:ext>
    </p:extLst>
  </p:cSld>
  <p:clrMapOvr>
    <a:masterClrMapping/>
  </p:clrMapOvr>
  <mc:AlternateContent xmlns:mc="http://schemas.openxmlformats.org/markup-compatibility/2006" xmlns:p14="http://schemas.microsoft.com/office/powerpoint/2010/main">
    <mc:Choice Requires="p14">
      <p:transition spd="slow" p14:dur="2000" advTm="38487"/>
    </mc:Choice>
    <mc:Fallback xmlns="">
      <p:transition spd="slow" advTm="38487"/>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5"/>
          <p:cNvSpPr/>
          <p:nvPr/>
        </p:nvSpPr>
        <p:spPr>
          <a:xfrm>
            <a:off x="86658" y="862405"/>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11" name="object 87"/>
          <p:cNvSpPr txBox="1"/>
          <p:nvPr/>
        </p:nvSpPr>
        <p:spPr>
          <a:xfrm>
            <a:off x="-73587" y="885972"/>
            <a:ext cx="9363456" cy="308418"/>
          </a:xfrm>
          <a:prstGeom prst="rect">
            <a:avLst/>
          </a:prstGeom>
        </p:spPr>
        <p:txBody>
          <a:bodyPr vert="horz" wrap="square" lIns="0" tIns="0" rIns="0" bIns="0" rtlCol="0">
            <a:spAutoFit/>
          </a:bodyPr>
          <a:lstStyle/>
          <a:p>
            <a:pPr marR="6362" algn="ctr"/>
            <a:r>
              <a:rPr lang="kk-KZ" sz="2004" b="1" spc="-15" dirty="0" smtClean="0">
                <a:solidFill>
                  <a:srgbClr val="375F92"/>
                </a:solidFill>
                <a:latin typeface="Times New Roman" panose="02020603050405020304" pitchFamily="18" charset="0"/>
                <a:cs typeface="Times New Roman" panose="02020603050405020304" pitchFamily="18" charset="0"/>
              </a:rPr>
              <a:t>ТИТАН ЖӘНЕ ОНЫҢ ҚОРЫТПАЛАРЫ</a:t>
            </a:r>
            <a:endParaRPr lang="ru-RU" sz="2004" b="1" spc="-15" dirty="0">
              <a:solidFill>
                <a:srgbClr val="375F92"/>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714049" y="1480470"/>
            <a:ext cx="8199125" cy="4154984"/>
          </a:xfrm>
          <a:prstGeom prst="rect">
            <a:avLst/>
          </a:prstGeom>
        </p:spPr>
        <p:txBody>
          <a:bodyPr wrap="square">
            <a:spAutoFit/>
          </a:bodyPr>
          <a:lstStyle/>
          <a:p>
            <a:pPr algn="just"/>
            <a:r>
              <a:rPr lang="ru-RU" sz="2400" dirty="0" smtClean="0">
                <a:latin typeface="Times New Roman" panose="02020603050405020304" pitchFamily="18" charset="0"/>
                <a:cs typeface="Times New Roman" panose="02020603050405020304" pitchFamily="18" charset="0"/>
              </a:rPr>
              <a:t>	Титан- </a:t>
            </a:r>
            <a:r>
              <a:rPr lang="ru-RU" sz="2400" dirty="0" err="1" smtClean="0">
                <a:latin typeface="Times New Roman" panose="02020603050405020304" pitchFamily="18" charset="0"/>
                <a:cs typeface="Times New Roman" panose="02020603050405020304" pitchFamily="18" charset="0"/>
              </a:rPr>
              <a:t>жеңіл</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күміс</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ақ</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түсті</a:t>
            </a:r>
            <a:r>
              <a:rPr lang="ru-RU" sz="2400" dirty="0" smtClean="0">
                <a:latin typeface="Times New Roman" panose="02020603050405020304" pitchFamily="18" charset="0"/>
                <a:cs typeface="Times New Roman" panose="02020603050405020304" pitchFamily="18" charset="0"/>
              </a:rPr>
              <a:t> металл.</a:t>
            </a:r>
          </a:p>
          <a:p>
            <a:pPr algn="just"/>
            <a:r>
              <a:rPr lang="ru-RU" sz="2400" dirty="0" err="1" smtClean="0">
                <a:latin typeface="Times New Roman" panose="02020603050405020304" pitchFamily="18" charset="0"/>
                <a:cs typeface="Times New Roman" panose="02020603050405020304" pitchFamily="18" charset="0"/>
              </a:rPr>
              <a:t>Ерекше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қасиеттері</a:t>
            </a:r>
            <a:r>
              <a:rPr lang="ru-RU" sz="2400" dirty="0" smtClean="0">
                <a:latin typeface="Times New Roman" panose="02020603050405020304" pitchFamily="18" charset="0"/>
                <a:cs typeface="Times New Roman" panose="02020603050405020304" pitchFamily="18" charset="0"/>
              </a:rPr>
              <a:t>:</a:t>
            </a:r>
          </a:p>
          <a:p>
            <a:pPr algn="just"/>
            <a:endParaRPr lang="ru-RU" sz="2400" dirty="0" smtClean="0">
              <a:latin typeface="Times New Roman" panose="02020603050405020304" pitchFamily="18" charset="0"/>
              <a:cs typeface="Times New Roman" panose="02020603050405020304" pitchFamily="18" charset="0"/>
            </a:endParaRPr>
          </a:p>
          <a:p>
            <a:pPr algn="just"/>
            <a:endParaRPr lang="ru-RU" sz="2400" dirty="0">
              <a:latin typeface="Times New Roman" panose="02020603050405020304" pitchFamily="18" charset="0"/>
              <a:cs typeface="Times New Roman" panose="02020603050405020304" pitchFamily="18" charset="0"/>
            </a:endParaRPr>
          </a:p>
          <a:p>
            <a:pPr marL="457200" indent="-457200" algn="just">
              <a:buAutoNum type="arabicPeriod"/>
            </a:pPr>
            <a:r>
              <a:rPr lang="ru-RU" sz="2400" dirty="0" err="1" smtClean="0">
                <a:latin typeface="Times New Roman" panose="02020603050405020304" pitchFamily="18" charset="0"/>
                <a:cs typeface="Times New Roman" panose="02020603050405020304" pitchFamily="18" charset="0"/>
              </a:rPr>
              <a:t>Жоғары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меншікті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беріктілік</a:t>
            </a:r>
            <a:r>
              <a:rPr lang="ru-RU" sz="2400" dirty="0" smtClean="0">
                <a:latin typeface="Times New Roman" panose="02020603050405020304" pitchFamily="18" charset="0"/>
                <a:cs typeface="Times New Roman" panose="02020603050405020304" pitchFamily="18" charset="0"/>
              </a:rPr>
              <a:t> </a:t>
            </a:r>
          </a:p>
          <a:p>
            <a:pPr algn="just"/>
            <a:r>
              <a:rPr lang="ru-RU" sz="2400" dirty="0" smtClean="0">
                <a:latin typeface="Times New Roman" panose="02020603050405020304" pitchFamily="18" charset="0"/>
                <a:cs typeface="Times New Roman" panose="02020603050405020304" pitchFamily="18" charset="0"/>
              </a:rPr>
              <a:t>(400-450°С </a:t>
            </a:r>
            <a:r>
              <a:rPr lang="ru-RU" sz="2400" dirty="0" err="1" smtClean="0">
                <a:latin typeface="Times New Roman" panose="02020603050405020304" pitchFamily="18" charset="0"/>
                <a:cs typeface="Times New Roman" panose="02020603050405020304" pitchFamily="18" charset="0"/>
              </a:rPr>
              <a:t>температураға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дейінгі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беріктілік</a:t>
            </a:r>
            <a:r>
              <a:rPr lang="ru-RU" sz="2400" dirty="0" smtClean="0">
                <a:latin typeface="Times New Roman" panose="02020603050405020304" pitchFamily="18" charset="0"/>
                <a:cs typeface="Times New Roman" panose="02020603050405020304" pitchFamily="18" charset="0"/>
              </a:rPr>
              <a:t>)</a:t>
            </a:r>
          </a:p>
          <a:p>
            <a:pPr marL="457200" indent="-457200" algn="just">
              <a:buAutoNum type="arabicPeriod"/>
            </a:pPr>
            <a:r>
              <a:rPr lang="ru-RU" sz="2400" dirty="0" err="1" smtClean="0">
                <a:latin typeface="Times New Roman" panose="02020603050405020304" pitchFamily="18" charset="0"/>
                <a:cs typeface="Times New Roman" panose="02020603050405020304" pitchFamily="18" charset="0"/>
              </a:rPr>
              <a:t>Көптеген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агрессивті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орталарда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коррозияға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төзімділік</a:t>
            </a:r>
            <a:r>
              <a:rPr lang="ru-RU" sz="2400" dirty="0" smtClean="0">
                <a:latin typeface="Times New Roman" panose="02020603050405020304" pitchFamily="18" charset="0"/>
                <a:cs typeface="Times New Roman" panose="02020603050405020304" pitchFamily="18" charset="0"/>
              </a:rPr>
              <a:t>.</a:t>
            </a:r>
          </a:p>
          <a:p>
            <a:pPr algn="just"/>
            <a:r>
              <a:rPr lang="ru-RU" sz="2400" dirty="0" smtClean="0">
                <a:latin typeface="Times New Roman" panose="02020603050405020304" pitchFamily="18" charset="0"/>
                <a:cs typeface="Times New Roman" panose="02020603050405020304" pitchFamily="18" charset="0"/>
              </a:rPr>
              <a:t>Машина </a:t>
            </a:r>
            <a:r>
              <a:rPr lang="ru-RU" sz="2400" dirty="0" err="1" smtClean="0">
                <a:latin typeface="Times New Roman" panose="02020603050405020304" pitchFamily="18" charset="0"/>
                <a:cs typeface="Times New Roman" panose="02020603050405020304" pitchFamily="18" charset="0"/>
              </a:rPr>
              <a:t>жасау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саласында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әуесаласында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химиялық</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өндірісінде</a:t>
            </a:r>
            <a:r>
              <a:rPr lang="ru-RU" sz="2400" dirty="0" smtClean="0">
                <a:latin typeface="Times New Roman" panose="02020603050405020304" pitchFamily="18" charset="0"/>
                <a:cs typeface="Times New Roman" panose="02020603050405020304" pitchFamily="18" charset="0"/>
              </a:rPr>
              <a:t> титан </a:t>
            </a:r>
            <a:r>
              <a:rPr lang="ru-RU" sz="2400" dirty="0" err="1" smtClean="0">
                <a:latin typeface="Times New Roman" panose="02020603050405020304" pitchFamily="18" charset="0"/>
                <a:cs typeface="Times New Roman" panose="02020603050405020304" pitchFamily="18" charset="0"/>
              </a:rPr>
              <a:t>қорытпаларын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қолдану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одан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артуда</a:t>
            </a:r>
            <a:r>
              <a:rPr lang="ru-RU" sz="2400" dirty="0" smtClean="0">
                <a:latin typeface="Times New Roman" panose="02020603050405020304" pitchFamily="18" charset="0"/>
                <a:cs typeface="Times New Roman" panose="02020603050405020304" pitchFamily="18" charset="0"/>
              </a:rPr>
              <a:t>.</a:t>
            </a:r>
          </a:p>
          <a:p>
            <a:pPr algn="just"/>
            <a:endParaRPr lang="ru-RU" sz="2400" dirty="0">
              <a:latin typeface="Times New Roman" panose="02020603050405020304" pitchFamily="18" charset="0"/>
              <a:cs typeface="Times New Roman" panose="02020603050405020304" pitchFamily="18" charset="0"/>
            </a:endParaRPr>
          </a:p>
          <a:p>
            <a:pPr marL="457200" indent="-457200" algn="just">
              <a:buAutoNum type="arabicPeriod"/>
            </a:pPr>
            <a:endParaRPr lang="kk-KZ" sz="2400" dirty="0">
              <a:latin typeface="Times New Roman" panose="02020603050405020304" pitchFamily="18" charset="0"/>
              <a:cs typeface="Times New Roman" panose="02020603050405020304" pitchFamily="18" charset="0"/>
            </a:endParaRPr>
          </a:p>
        </p:txBody>
      </p:sp>
      <p:sp>
        <p:nvSpPr>
          <p:cNvPr id="1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10" name="object 63"/>
          <p:cNvSpPr txBox="1"/>
          <p:nvPr/>
        </p:nvSpPr>
        <p:spPr>
          <a:xfrm>
            <a:off x="7991301" y="6494970"/>
            <a:ext cx="921873" cy="276999"/>
          </a:xfrm>
          <a:prstGeom prst="rect">
            <a:avLst/>
          </a:prstGeom>
        </p:spPr>
        <p:txBody>
          <a:bodyPr vert="horz" wrap="square" lIns="0" tIns="0" rIns="0" bIns="0" rtlCol="0">
            <a:spAutoFit/>
          </a:bodyPr>
          <a:lstStyle/>
          <a:p>
            <a:pPr marL="662078" algn="r"/>
            <a:r>
              <a:rPr lang="kk-KZ" b="1" dirty="0" smtClean="0">
                <a:solidFill>
                  <a:schemeClr val="tx2"/>
                </a:solidFill>
                <a:latin typeface="Arial" panose="020B0604020202020204" pitchFamily="34" charset="0"/>
                <a:cs typeface="Arial" panose="020B0604020202020204" pitchFamily="34" charset="0"/>
              </a:rPr>
              <a:t>14</a:t>
            </a:r>
            <a:endParaRPr b="1" dirty="0">
              <a:solidFill>
                <a:schemeClr val="tx2"/>
              </a:solidFill>
              <a:latin typeface="Arial" panose="020B0604020202020204" pitchFamily="34" charset="0"/>
              <a:cs typeface="Arial" panose="020B0604020202020204" pitchFamily="34" charset="0"/>
            </a:endParaRPr>
          </a:p>
        </p:txBody>
      </p:sp>
      <p:pic>
        <p:nvPicPr>
          <p:cNvPr id="15" name="Рисунок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66298"/>
            <a:ext cx="709278" cy="669092"/>
          </a:xfrm>
          <a:prstGeom prst="rect">
            <a:avLst/>
          </a:prstGeom>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8471" y="1440080"/>
            <a:ext cx="2419350" cy="2066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23297740"/>
      </p:ext>
    </p:extLst>
  </p:cSld>
  <p:clrMapOvr>
    <a:masterClrMapping/>
  </p:clrMapOvr>
  <mc:AlternateContent xmlns:mc="http://schemas.openxmlformats.org/markup-compatibility/2006" xmlns:p14="http://schemas.microsoft.com/office/powerpoint/2010/main">
    <mc:Choice Requires="p14">
      <p:transition spd="slow" p14:dur="2000" advTm="38487"/>
    </mc:Choice>
    <mc:Fallback xmlns="">
      <p:transition spd="slow" advTm="38487"/>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5"/>
          <p:cNvSpPr/>
          <p:nvPr/>
        </p:nvSpPr>
        <p:spPr>
          <a:xfrm>
            <a:off x="86658" y="862405"/>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11" name="object 87"/>
          <p:cNvSpPr txBox="1"/>
          <p:nvPr/>
        </p:nvSpPr>
        <p:spPr>
          <a:xfrm>
            <a:off x="-73587" y="885972"/>
            <a:ext cx="9363456" cy="308418"/>
          </a:xfrm>
          <a:prstGeom prst="rect">
            <a:avLst/>
          </a:prstGeom>
        </p:spPr>
        <p:txBody>
          <a:bodyPr vert="horz" wrap="square" lIns="0" tIns="0" rIns="0" bIns="0" rtlCol="0">
            <a:spAutoFit/>
          </a:bodyPr>
          <a:lstStyle/>
          <a:p>
            <a:pPr marR="6362" algn="ctr"/>
            <a:r>
              <a:rPr lang="kk-KZ" sz="2004" b="1" spc="-15" dirty="0" smtClean="0">
                <a:solidFill>
                  <a:srgbClr val="375F92"/>
                </a:solidFill>
                <a:latin typeface="Times New Roman" panose="02020603050405020304" pitchFamily="18" charset="0"/>
                <a:cs typeface="Times New Roman" panose="02020603050405020304" pitchFamily="18" charset="0"/>
              </a:rPr>
              <a:t>ТИТАН ЖӘНЕ ОНЫҢ ҚОРЫТПАЛАРЫ</a:t>
            </a:r>
            <a:endParaRPr lang="ru-RU" sz="2004" b="1" spc="-15" dirty="0">
              <a:solidFill>
                <a:srgbClr val="375F92"/>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714049" y="1480470"/>
            <a:ext cx="8199125" cy="2677656"/>
          </a:xfrm>
          <a:prstGeom prst="rect">
            <a:avLst/>
          </a:prstGeom>
        </p:spPr>
        <p:txBody>
          <a:bodyPr wrap="square">
            <a:spAutoFit/>
          </a:bodyPr>
          <a:lstStyle/>
          <a:p>
            <a:pPr algn="just"/>
            <a:r>
              <a:rPr lang="ru-RU" sz="2400" dirty="0" smtClean="0">
                <a:latin typeface="Times New Roman" panose="02020603050405020304" pitchFamily="18" charset="0"/>
                <a:cs typeface="Times New Roman" panose="02020603050405020304" pitchFamily="18" charset="0"/>
              </a:rPr>
              <a:t>	Титан </a:t>
            </a:r>
            <a:r>
              <a:rPr lang="ru-RU" sz="2400" dirty="0" err="1" smtClean="0">
                <a:latin typeface="Times New Roman" panose="02020603050405020304" pitchFamily="18" charset="0"/>
                <a:cs typeface="Times New Roman" panose="02020603050405020304" pitchFamily="18" charset="0"/>
              </a:rPr>
              <a:t>қысыммен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жақсы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өңделеді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пісіріледі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күрделі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пішінді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құймалар</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жасалынады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бірақ</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кесу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қиын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Қаситтері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жоғары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қорытпалар</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алу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үшін</a:t>
            </a:r>
            <a:r>
              <a:rPr lang="ru-RU" sz="2400" dirty="0" smtClean="0">
                <a:latin typeface="Times New Roman" panose="02020603050405020304" pitchFamily="18" charset="0"/>
                <a:cs typeface="Times New Roman" panose="02020603050405020304" pitchFamily="18" charset="0"/>
              </a:rPr>
              <a:t> алюминий, хром, молибден </a:t>
            </a:r>
            <a:r>
              <a:rPr lang="ru-RU" sz="2400" dirty="0" err="1" smtClean="0">
                <a:latin typeface="Times New Roman" panose="02020603050405020304" pitchFamily="18" charset="0"/>
                <a:cs typeface="Times New Roman" panose="02020603050405020304" pitchFamily="18" charset="0"/>
              </a:rPr>
              <a:t>қосылады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Титанның</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негізгі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ерекшелігі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механикалық</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қасиеттер</a:t>
            </a:r>
            <a:r>
              <a:rPr lang="ru-RU" sz="2400" dirty="0" smtClean="0">
                <a:latin typeface="Times New Roman" panose="02020603050405020304" pitchFamily="18" charset="0"/>
                <a:cs typeface="Times New Roman" panose="02020603050405020304" pitchFamily="18" charset="0"/>
              </a:rPr>
              <a:t>: </a:t>
            </a:r>
            <a:r>
              <a:rPr lang="ru-RU" sz="2400" b="1" dirty="0" err="1"/>
              <a:t>σв</a:t>
            </a:r>
            <a:r>
              <a:rPr lang="ru-RU" sz="2400" b="1" dirty="0"/>
              <a:t>= 1500 МПа; δ = 10 — 15 % </a:t>
            </a:r>
            <a:endParaRPr lang="ru-RU" sz="2400" b="1" dirty="0" smtClean="0">
              <a:latin typeface="Times New Roman" panose="02020603050405020304" pitchFamily="18" charset="0"/>
              <a:cs typeface="Times New Roman" panose="02020603050405020304" pitchFamily="18" charset="0"/>
            </a:endParaRPr>
          </a:p>
          <a:p>
            <a:pPr algn="just"/>
            <a:r>
              <a:rPr lang="ru-RU" sz="2400" dirty="0" err="1" smtClean="0">
                <a:latin typeface="Times New Roman" panose="02020603050405020304" pitchFamily="18" charset="0"/>
                <a:cs typeface="Times New Roman" panose="02020603050405020304" pitchFamily="18" charset="0"/>
              </a:rPr>
              <a:t>Негізгі</a:t>
            </a:r>
            <a:r>
              <a:rPr lang="ru-RU" sz="2400" dirty="0" smtClean="0">
                <a:latin typeface="Times New Roman" panose="02020603050405020304" pitchFamily="18" charset="0"/>
                <a:cs typeface="Times New Roman" panose="02020603050405020304" pitchFamily="18" charset="0"/>
              </a:rPr>
              <a:t> титан </a:t>
            </a:r>
            <a:r>
              <a:rPr lang="ru-RU" sz="2400" dirty="0" err="1" smtClean="0">
                <a:latin typeface="Times New Roman" panose="02020603050405020304" pitchFamily="18" charset="0"/>
                <a:cs typeface="Times New Roman" panose="02020603050405020304" pitchFamily="18" charset="0"/>
              </a:rPr>
              <a:t>мөлшері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әуе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және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зымыран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техникаларын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жасауда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қолданылады</a:t>
            </a:r>
            <a:r>
              <a:rPr lang="ru-RU" sz="2400" dirty="0" smtClean="0">
                <a:latin typeface="Times New Roman" panose="02020603050405020304" pitchFamily="18" charset="0"/>
                <a:cs typeface="Times New Roman" panose="02020603050405020304" pitchFamily="18" charset="0"/>
              </a:rPr>
              <a:t>. </a:t>
            </a:r>
            <a:endParaRPr lang="kk-KZ" sz="2400" dirty="0">
              <a:latin typeface="Times New Roman" panose="02020603050405020304" pitchFamily="18" charset="0"/>
              <a:cs typeface="Times New Roman" panose="02020603050405020304" pitchFamily="18" charset="0"/>
            </a:endParaRPr>
          </a:p>
        </p:txBody>
      </p:sp>
      <p:sp>
        <p:nvSpPr>
          <p:cNvPr id="13" name="object 3"/>
          <p:cNvSpPr/>
          <p:nvPr/>
        </p:nvSpPr>
        <p:spPr>
          <a:xfrm>
            <a:off x="219494" y="772188"/>
            <a:ext cx="8726872" cy="45719"/>
          </a:xfrm>
          <a:custGeom>
            <a:avLst/>
            <a:gdLst/>
            <a:ahLst/>
            <a:cxnLst/>
            <a:rect l="l" t="t" r="r" b="b"/>
            <a:pathLst>
              <a:path w="10117455">
                <a:moveTo>
                  <a:pt x="0" y="0"/>
                </a:moveTo>
                <a:lnTo>
                  <a:pt x="10117074" y="0"/>
                </a:lnTo>
              </a:path>
            </a:pathLst>
          </a:custGeom>
          <a:ln w="19050">
            <a:solidFill>
              <a:srgbClr val="497DBA"/>
            </a:solidFill>
          </a:ln>
        </p:spPr>
        <p:txBody>
          <a:bodyPr wrap="square" lIns="0" tIns="0" rIns="0" bIns="0" rtlCol="0"/>
          <a:lstStyle/>
          <a:p>
            <a:endParaRPr sz="1803"/>
          </a:p>
        </p:txBody>
      </p:sp>
      <p:sp>
        <p:nvSpPr>
          <p:cNvPr id="10" name="object 63"/>
          <p:cNvSpPr txBox="1"/>
          <p:nvPr/>
        </p:nvSpPr>
        <p:spPr>
          <a:xfrm>
            <a:off x="7991301" y="6494970"/>
            <a:ext cx="921873" cy="276999"/>
          </a:xfrm>
          <a:prstGeom prst="rect">
            <a:avLst/>
          </a:prstGeom>
        </p:spPr>
        <p:txBody>
          <a:bodyPr vert="horz" wrap="square" lIns="0" tIns="0" rIns="0" bIns="0" rtlCol="0">
            <a:spAutoFit/>
          </a:bodyPr>
          <a:lstStyle/>
          <a:p>
            <a:pPr marL="662078" algn="r"/>
            <a:r>
              <a:rPr lang="kk-KZ" b="1" dirty="0" smtClean="0">
                <a:solidFill>
                  <a:schemeClr val="tx2"/>
                </a:solidFill>
                <a:latin typeface="Arial" panose="020B0604020202020204" pitchFamily="34" charset="0"/>
                <a:cs typeface="Arial" panose="020B0604020202020204" pitchFamily="34" charset="0"/>
              </a:rPr>
              <a:t>15</a:t>
            </a:r>
            <a:endParaRPr b="1" dirty="0">
              <a:solidFill>
                <a:schemeClr val="tx2"/>
              </a:solidFill>
              <a:latin typeface="Arial" panose="020B0604020202020204" pitchFamily="34" charset="0"/>
              <a:cs typeface="Arial" panose="020B0604020202020204" pitchFamily="34" charset="0"/>
            </a:endParaRPr>
          </a:p>
        </p:txBody>
      </p:sp>
      <p:pic>
        <p:nvPicPr>
          <p:cNvPr id="15" name="Рисунок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66298"/>
            <a:ext cx="709278" cy="669092"/>
          </a:xfrm>
          <a:prstGeom prst="rect">
            <a:avLst/>
          </a:prstGeom>
        </p:spPr>
      </p:pic>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2653" y="4207590"/>
            <a:ext cx="3990975" cy="2247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8978283"/>
      </p:ext>
    </p:extLst>
  </p:cSld>
  <p:clrMapOvr>
    <a:masterClrMapping/>
  </p:clrMapOvr>
  <mc:AlternateContent xmlns:mc="http://schemas.openxmlformats.org/markup-compatibility/2006" xmlns:p14="http://schemas.microsoft.com/office/powerpoint/2010/main">
    <mc:Choice Requires="p14">
      <p:transition spd="slow" p14:dur="2000" advTm="38487"/>
    </mc:Choice>
    <mc:Fallback xmlns="">
      <p:transition spd="slow" advTm="38487"/>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1087</TotalTime>
  <Words>409</Words>
  <Application>Microsoft Office PowerPoint</Application>
  <PresentationFormat>Экран (4:3)</PresentationFormat>
  <Paragraphs>112</Paragraphs>
  <Slides>15</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GLNR</dc:creator>
  <cp:lastModifiedBy>GLNR</cp:lastModifiedBy>
  <cp:revision>57</cp:revision>
  <dcterms:created xsi:type="dcterms:W3CDTF">2020-11-05T10:23:22Z</dcterms:created>
  <dcterms:modified xsi:type="dcterms:W3CDTF">2020-12-04T21:46:39Z</dcterms:modified>
</cp:coreProperties>
</file>